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26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35" r:id="rId12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521415D9-36F7-43E2-AB2F-B90AF26B5E84}">
      <p14:sectionLst xmlns:p14="http://schemas.microsoft.com/office/powerpoint/2010/main">
        <p14:section name="Presentasjon" id="{25774C04-B7A8-4B2C-BF40-2C7C13F22DA0}">
          <p14:sldIdLst>
            <p14:sldId id="307"/>
          </p14:sldIdLst>
        </p14:section>
        <p14:section name="Ressurser" id="{469A3DC2-EC0B-4023-9D6E-4D1CFEB5FD3B}">
          <p14:sldIdLst>
            <p14:sldId id="261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4C3C2611-4C71-4FC5-86AE-919BDF0F9419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A"/>
          </a:solidFill>
        </a:fill>
      </a:tcStyle>
    </a:wholeTbl>
    <a:band2H>
      <a:tcTxStyle/>
      <a:tcStyle>
        <a:tcBdr/>
        <a:fill>
          <a:solidFill>
            <a:srgbClr val="E6E8ED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7CA"/>
          </a:solidFill>
        </a:fill>
      </a:tcStyle>
    </a:wholeTbl>
    <a:band2H>
      <a:tcTxStyle/>
      <a:tcStyle>
        <a:tcBdr/>
        <a:fill>
          <a:solidFill>
            <a:srgbClr val="FBECE6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91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96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889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1C5CC-E98F-4756-90B9-B4A8C372D4A8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C39EEB1-319D-430C-B736-6C899A361B11}">
      <dgm:prSet phldrT="[Tekst]"/>
      <dgm:spPr/>
      <dgm:t>
        <a:bodyPr/>
        <a:lstStyle/>
        <a:p>
          <a:r>
            <a:rPr lang="nb-NO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Prospektmøte operatør-NOFO  </a:t>
          </a:r>
          <a:br>
            <a:rPr lang="nb-NO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nb-NO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6-9 mnd. før oppstart</a:t>
          </a:r>
        </a:p>
      </dgm:t>
    </dgm:pt>
    <dgm:pt modelId="{C1D7EC89-4F3C-4D63-AF51-B4B19137F4BC}" type="parTrans" cxnId="{02C17589-FE04-4A56-8AD4-37E4D34722AE}">
      <dgm:prSet/>
      <dgm:spPr/>
      <dgm:t>
        <a:bodyPr/>
        <a:lstStyle/>
        <a:p>
          <a:endParaRPr lang="nb-NO"/>
        </a:p>
      </dgm:t>
    </dgm:pt>
    <dgm:pt modelId="{46A736F7-9B1C-4686-80A9-F9BE7CCEBC9E}" type="sibTrans" cxnId="{02C17589-FE04-4A56-8AD4-37E4D34722AE}">
      <dgm:prSet/>
      <dgm:spPr/>
      <dgm:t>
        <a:bodyPr/>
        <a:lstStyle/>
        <a:p>
          <a:endParaRPr lang="nb-NO"/>
        </a:p>
      </dgm:t>
    </dgm:pt>
    <dgm:pt modelId="{01723C3D-0FBD-45B4-A997-C494BC35FADF}">
      <dgm:prSet phldrT="[Tekst]"/>
      <dgm:spPr/>
      <dgm:t>
        <a:bodyPr/>
        <a:lstStyle/>
        <a:p>
          <a:r>
            <a: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Foreløpige nøkkeldata</a:t>
          </a:r>
        </a:p>
      </dgm:t>
    </dgm:pt>
    <dgm:pt modelId="{BB16F555-36B2-44FE-89E6-99261FE72DAB}" type="parTrans" cxnId="{1BF235EF-48B8-4400-A949-983109AEC216}">
      <dgm:prSet/>
      <dgm:spPr/>
      <dgm:t>
        <a:bodyPr/>
        <a:lstStyle/>
        <a:p>
          <a:endParaRPr lang="nb-NO"/>
        </a:p>
      </dgm:t>
    </dgm:pt>
    <dgm:pt modelId="{5B7E51D0-8A24-4A4E-B6E2-065C8EC876EF}" type="sibTrans" cxnId="{1BF235EF-48B8-4400-A949-983109AEC216}">
      <dgm:prSet/>
      <dgm:spPr/>
      <dgm:t>
        <a:bodyPr/>
        <a:lstStyle/>
        <a:p>
          <a:endParaRPr lang="nb-NO"/>
        </a:p>
      </dgm:t>
    </dgm:pt>
    <dgm:pt modelId="{4F1CC29A-5D3F-483B-9A8B-E79157B3A98E}">
      <dgm:prSet phldrT="[Tekst]"/>
      <dgm:spPr/>
      <dgm:t>
        <a:bodyPr/>
        <a:lstStyle/>
        <a:p>
          <a:r>
            <a: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Mulige særskilte beredskapsbehov</a:t>
          </a:r>
        </a:p>
      </dgm:t>
    </dgm:pt>
    <dgm:pt modelId="{A948510D-FB37-47ED-8F8A-2461A983ECDC}" type="parTrans" cxnId="{028E4CA1-8C7F-4AFA-8FE6-544E01350F69}">
      <dgm:prSet/>
      <dgm:spPr/>
      <dgm:t>
        <a:bodyPr/>
        <a:lstStyle/>
        <a:p>
          <a:endParaRPr lang="nb-NO"/>
        </a:p>
      </dgm:t>
    </dgm:pt>
    <dgm:pt modelId="{CCF62BD9-81EA-437E-9C1E-55E328FD4055}" type="sibTrans" cxnId="{028E4CA1-8C7F-4AFA-8FE6-544E01350F69}">
      <dgm:prSet/>
      <dgm:spPr/>
      <dgm:t>
        <a:bodyPr/>
        <a:lstStyle/>
        <a:p>
          <a:endParaRPr lang="nb-NO"/>
        </a:p>
      </dgm:t>
    </dgm:pt>
    <dgm:pt modelId="{DCC5861B-9137-4A73-97CD-976B08D77FB9}" type="pres">
      <dgm:prSet presAssocID="{6D11C5CC-E98F-4756-90B9-B4A8C372D4A8}" presName="Name0" presStyleCnt="0">
        <dgm:presLayoutVars>
          <dgm:dir/>
          <dgm:resizeHandles val="exact"/>
        </dgm:presLayoutVars>
      </dgm:prSet>
      <dgm:spPr/>
    </dgm:pt>
    <dgm:pt modelId="{B2C7FBB2-556F-44AF-9DF3-01D524E6E1FE}" type="pres">
      <dgm:prSet presAssocID="{7C39EEB1-319D-430C-B736-6C899A361B11}" presName="composite" presStyleCnt="0"/>
      <dgm:spPr/>
    </dgm:pt>
    <dgm:pt modelId="{7AF8FA7E-0D52-47DE-B664-B523C95029A4}" type="pres">
      <dgm:prSet presAssocID="{7C39EEB1-319D-430C-B736-6C899A361B11}" presName="imagSh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12700">
          <a:solidFill>
            <a:schemeClr val="bg1"/>
          </a:solidFill>
        </a:ln>
      </dgm:spPr>
    </dgm:pt>
    <dgm:pt modelId="{89160D23-27F8-419F-B5B3-2ACDC3C9443B}" type="pres">
      <dgm:prSet presAssocID="{7C39EEB1-319D-430C-B736-6C899A361B11}" presName="txNode" presStyleLbl="node1" presStyleIdx="0" presStyleCnt="1">
        <dgm:presLayoutVars>
          <dgm:bulletEnabled val="1"/>
        </dgm:presLayoutVars>
      </dgm:prSet>
      <dgm:spPr/>
    </dgm:pt>
  </dgm:ptLst>
  <dgm:cxnLst>
    <dgm:cxn modelId="{FCA61456-CB34-4669-817A-F70C6FA0CFBF}" type="presOf" srcId="{4F1CC29A-5D3F-483B-9A8B-E79157B3A98E}" destId="{89160D23-27F8-419F-B5B3-2ACDC3C9443B}" srcOrd="0" destOrd="2" presId="urn:microsoft.com/office/officeart/2005/8/layout/hProcess10"/>
    <dgm:cxn modelId="{02C17589-FE04-4A56-8AD4-37E4D34722AE}" srcId="{6D11C5CC-E98F-4756-90B9-B4A8C372D4A8}" destId="{7C39EEB1-319D-430C-B736-6C899A361B11}" srcOrd="0" destOrd="0" parTransId="{C1D7EC89-4F3C-4D63-AF51-B4B19137F4BC}" sibTransId="{46A736F7-9B1C-4686-80A9-F9BE7CCEBC9E}"/>
    <dgm:cxn modelId="{028E4CA1-8C7F-4AFA-8FE6-544E01350F69}" srcId="{7C39EEB1-319D-430C-B736-6C899A361B11}" destId="{4F1CC29A-5D3F-483B-9A8B-E79157B3A98E}" srcOrd="1" destOrd="0" parTransId="{A948510D-FB37-47ED-8F8A-2461A983ECDC}" sibTransId="{CCF62BD9-81EA-437E-9C1E-55E328FD4055}"/>
    <dgm:cxn modelId="{8EE092D7-B36D-40A5-9D79-E78F149296B7}" type="presOf" srcId="{6D11C5CC-E98F-4756-90B9-B4A8C372D4A8}" destId="{DCC5861B-9137-4A73-97CD-976B08D77FB9}" srcOrd="0" destOrd="0" presId="urn:microsoft.com/office/officeart/2005/8/layout/hProcess10"/>
    <dgm:cxn modelId="{1BF235EF-48B8-4400-A949-983109AEC216}" srcId="{7C39EEB1-319D-430C-B736-6C899A361B11}" destId="{01723C3D-0FBD-45B4-A997-C494BC35FADF}" srcOrd="0" destOrd="0" parTransId="{BB16F555-36B2-44FE-89E6-99261FE72DAB}" sibTransId="{5B7E51D0-8A24-4A4E-B6E2-065C8EC876EF}"/>
    <dgm:cxn modelId="{BD942EF6-D1D1-4540-8860-2B116E7B4B58}" type="presOf" srcId="{01723C3D-0FBD-45B4-A997-C494BC35FADF}" destId="{89160D23-27F8-419F-B5B3-2ACDC3C9443B}" srcOrd="0" destOrd="1" presId="urn:microsoft.com/office/officeart/2005/8/layout/hProcess10"/>
    <dgm:cxn modelId="{01AEA7F7-6455-4627-B849-3C623987721F}" type="presOf" srcId="{7C39EEB1-319D-430C-B736-6C899A361B11}" destId="{89160D23-27F8-419F-B5B3-2ACDC3C9443B}" srcOrd="0" destOrd="0" presId="urn:microsoft.com/office/officeart/2005/8/layout/hProcess10"/>
    <dgm:cxn modelId="{C07B1384-C0B9-480A-8CCB-9F02DDDCDE28}" type="presParOf" srcId="{DCC5861B-9137-4A73-97CD-976B08D77FB9}" destId="{B2C7FBB2-556F-44AF-9DF3-01D524E6E1FE}" srcOrd="0" destOrd="0" presId="urn:microsoft.com/office/officeart/2005/8/layout/hProcess10"/>
    <dgm:cxn modelId="{44B16273-337C-4452-92C2-948B748A3C3A}" type="presParOf" srcId="{B2C7FBB2-556F-44AF-9DF3-01D524E6E1FE}" destId="{7AF8FA7E-0D52-47DE-B664-B523C95029A4}" srcOrd="0" destOrd="0" presId="urn:microsoft.com/office/officeart/2005/8/layout/hProcess10"/>
    <dgm:cxn modelId="{C7A85033-06C6-4D7F-9769-ECDA25757BD9}" type="presParOf" srcId="{B2C7FBB2-556F-44AF-9DF3-01D524E6E1FE}" destId="{89160D23-27F8-419F-B5B3-2ACDC3C9443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1C5CC-E98F-4756-90B9-B4A8C372D4A8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C134220-2293-4AF3-8776-54E623C817EE}">
      <dgm:prSet phldrT="[Tekst]"/>
      <dgm:spPr/>
      <dgm:t>
        <a:bodyPr/>
        <a:lstStyle/>
        <a:p>
          <a:r>
            <a: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Særskilte behov og alternative løsninger</a:t>
          </a:r>
        </a:p>
      </dgm:t>
    </dgm:pt>
    <dgm:pt modelId="{C69097A9-3BCF-4B5B-8448-71FEE85E8D9E}">
      <dgm:prSet phldrT="[Tekst]"/>
      <dgm:spPr/>
      <dgm:t>
        <a:bodyPr/>
        <a:lstStyle/>
        <a:p>
          <a:r>
            <a: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Ressursbehov og responstider</a:t>
          </a:r>
        </a:p>
      </dgm:t>
    </dgm:pt>
    <dgm:pt modelId="{810232DD-DA7A-4374-9933-4AB9999AAD6C}">
      <dgm:prSet phldrT="[Tekst]"/>
      <dgm:spPr/>
      <dgm:t>
        <a:bodyPr/>
        <a:lstStyle/>
        <a:p>
          <a:r>
            <a:rPr lang="nb-NO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Operatør utarbeider beredskapsanalyse</a:t>
          </a:r>
        </a:p>
      </dgm:t>
    </dgm:pt>
    <dgm:pt modelId="{031EC1A0-4CEE-4077-919A-3222BB02CFC9}" type="sibTrans" cxnId="{72F05390-0F5D-4E67-B6F2-69BA55E649D1}">
      <dgm:prSet/>
      <dgm:spPr/>
      <dgm:t>
        <a:bodyPr/>
        <a:lstStyle/>
        <a:p>
          <a:endParaRPr lang="nb-NO"/>
        </a:p>
      </dgm:t>
    </dgm:pt>
    <dgm:pt modelId="{0ACC5AD3-AC55-4D95-A28A-353FD4F6098A}" type="parTrans" cxnId="{72F05390-0F5D-4E67-B6F2-69BA55E649D1}">
      <dgm:prSet/>
      <dgm:spPr/>
      <dgm:t>
        <a:bodyPr/>
        <a:lstStyle/>
        <a:p>
          <a:endParaRPr lang="nb-NO"/>
        </a:p>
      </dgm:t>
    </dgm:pt>
    <dgm:pt modelId="{5CA4A5A8-7C37-443B-882C-0A0C5D8748CD}" type="sibTrans" cxnId="{D7BC2D1E-4DD6-4AD2-A7EC-3335339CCD37}">
      <dgm:prSet/>
      <dgm:spPr/>
      <dgm:t>
        <a:bodyPr/>
        <a:lstStyle/>
        <a:p>
          <a:endParaRPr lang="nb-NO"/>
        </a:p>
      </dgm:t>
    </dgm:pt>
    <dgm:pt modelId="{D24658F3-16C3-4805-9BF2-503B5E745F98}" type="parTrans" cxnId="{D7BC2D1E-4DD6-4AD2-A7EC-3335339CCD37}">
      <dgm:prSet/>
      <dgm:spPr/>
      <dgm:t>
        <a:bodyPr/>
        <a:lstStyle/>
        <a:p>
          <a:endParaRPr lang="nb-NO"/>
        </a:p>
      </dgm:t>
    </dgm:pt>
    <dgm:pt modelId="{732B9858-1560-49D4-9649-9511A3F45625}" type="sibTrans" cxnId="{6EDE18B9-991F-431A-8514-A321B1659E4C}">
      <dgm:prSet/>
      <dgm:spPr/>
      <dgm:t>
        <a:bodyPr/>
        <a:lstStyle/>
        <a:p>
          <a:endParaRPr lang="nb-NO"/>
        </a:p>
      </dgm:t>
    </dgm:pt>
    <dgm:pt modelId="{7CDA6FEC-FAA9-40DF-AE9A-6C4A7ACA5247}" type="parTrans" cxnId="{6EDE18B9-991F-431A-8514-A321B1659E4C}">
      <dgm:prSet/>
      <dgm:spPr/>
      <dgm:t>
        <a:bodyPr/>
        <a:lstStyle/>
        <a:p>
          <a:endParaRPr lang="nb-NO"/>
        </a:p>
      </dgm:t>
    </dgm:pt>
    <dgm:pt modelId="{DCC5861B-9137-4A73-97CD-976B08D77FB9}" type="pres">
      <dgm:prSet presAssocID="{6D11C5CC-E98F-4756-90B9-B4A8C372D4A8}" presName="Name0" presStyleCnt="0">
        <dgm:presLayoutVars>
          <dgm:dir/>
          <dgm:resizeHandles val="exact"/>
        </dgm:presLayoutVars>
      </dgm:prSet>
      <dgm:spPr/>
    </dgm:pt>
    <dgm:pt modelId="{1B44D8DF-7BF2-4940-8486-B201ECD43A1C}" type="pres">
      <dgm:prSet presAssocID="{810232DD-DA7A-4374-9933-4AB9999AAD6C}" presName="composite" presStyleCnt="0"/>
      <dgm:spPr/>
    </dgm:pt>
    <dgm:pt modelId="{18A6A6CE-DFC1-4F8C-8B48-C87C5A6B2959}" type="pres">
      <dgm:prSet presAssocID="{810232DD-DA7A-4374-9933-4AB9999AAD6C}" presName="imagSh" presStyleLbl="bgImgPlace1" presStyleIdx="0" presStyleCnt="1" custLinFactNeighborX="1076" custLinFactNeighborY="871"/>
      <dgm:spPr>
        <a:ln w="12700">
          <a:solidFill>
            <a:schemeClr val="bg1">
              <a:lumMod val="85000"/>
            </a:schemeClr>
          </a:solidFill>
        </a:ln>
      </dgm:spPr>
    </dgm:pt>
    <dgm:pt modelId="{E5AA2E22-A4E8-4227-8927-F75FBDC63A4B}" type="pres">
      <dgm:prSet presAssocID="{810232DD-DA7A-4374-9933-4AB9999AAD6C}" presName="txNode" presStyleLbl="node1" presStyleIdx="0" presStyleCnt="1" custLinFactNeighborX="34487" custLinFactNeighborY="-11299">
        <dgm:presLayoutVars>
          <dgm:bulletEnabled val="1"/>
        </dgm:presLayoutVars>
      </dgm:prSet>
      <dgm:spPr/>
    </dgm:pt>
  </dgm:ptLst>
  <dgm:cxnLst>
    <dgm:cxn modelId="{D7BC2D1E-4DD6-4AD2-A7EC-3335339CCD37}" srcId="{810232DD-DA7A-4374-9933-4AB9999AAD6C}" destId="{6C134220-2293-4AF3-8776-54E623C817EE}" srcOrd="1" destOrd="0" parTransId="{D24658F3-16C3-4805-9BF2-503B5E745F98}" sibTransId="{5CA4A5A8-7C37-443B-882C-0A0C5D8748CD}"/>
    <dgm:cxn modelId="{B679157C-FCBD-48BB-BEF6-7F47B3FF7225}" type="presOf" srcId="{6C134220-2293-4AF3-8776-54E623C817EE}" destId="{E5AA2E22-A4E8-4227-8927-F75FBDC63A4B}" srcOrd="0" destOrd="2" presId="urn:microsoft.com/office/officeart/2005/8/layout/hProcess10"/>
    <dgm:cxn modelId="{72F05390-0F5D-4E67-B6F2-69BA55E649D1}" srcId="{6D11C5CC-E98F-4756-90B9-B4A8C372D4A8}" destId="{810232DD-DA7A-4374-9933-4AB9999AAD6C}" srcOrd="0" destOrd="0" parTransId="{0ACC5AD3-AC55-4D95-A28A-353FD4F6098A}" sibTransId="{031EC1A0-4CEE-4077-919A-3222BB02CFC9}"/>
    <dgm:cxn modelId="{877F98A3-8B79-4EC5-B8F4-3DE1DD5507D5}" type="presOf" srcId="{810232DD-DA7A-4374-9933-4AB9999AAD6C}" destId="{E5AA2E22-A4E8-4227-8927-F75FBDC63A4B}" srcOrd="0" destOrd="0" presId="urn:microsoft.com/office/officeart/2005/8/layout/hProcess10"/>
    <dgm:cxn modelId="{647E31A5-9FB6-4DFA-92FB-A875BB33F58D}" type="presOf" srcId="{6D11C5CC-E98F-4756-90B9-B4A8C372D4A8}" destId="{DCC5861B-9137-4A73-97CD-976B08D77FB9}" srcOrd="0" destOrd="0" presId="urn:microsoft.com/office/officeart/2005/8/layout/hProcess10"/>
    <dgm:cxn modelId="{6EDE18B9-991F-431A-8514-A321B1659E4C}" srcId="{810232DD-DA7A-4374-9933-4AB9999AAD6C}" destId="{C69097A9-3BCF-4B5B-8448-71FEE85E8D9E}" srcOrd="0" destOrd="0" parTransId="{7CDA6FEC-FAA9-40DF-AE9A-6C4A7ACA5247}" sibTransId="{732B9858-1560-49D4-9649-9511A3F45625}"/>
    <dgm:cxn modelId="{5229B7ED-96D8-4C9A-88AB-F9AF64DF912A}" type="presOf" srcId="{C69097A9-3BCF-4B5B-8448-71FEE85E8D9E}" destId="{E5AA2E22-A4E8-4227-8927-F75FBDC63A4B}" srcOrd="0" destOrd="1" presId="urn:microsoft.com/office/officeart/2005/8/layout/hProcess10"/>
    <dgm:cxn modelId="{0002EEA2-C460-4F82-B4BE-922D26D1812A}" type="presParOf" srcId="{DCC5861B-9137-4A73-97CD-976B08D77FB9}" destId="{1B44D8DF-7BF2-4940-8486-B201ECD43A1C}" srcOrd="0" destOrd="0" presId="urn:microsoft.com/office/officeart/2005/8/layout/hProcess10"/>
    <dgm:cxn modelId="{82075DBC-1C4B-4A18-AA12-B510524F6C97}" type="presParOf" srcId="{1B44D8DF-7BF2-4940-8486-B201ECD43A1C}" destId="{18A6A6CE-DFC1-4F8C-8B48-C87C5A6B2959}" srcOrd="0" destOrd="0" presId="urn:microsoft.com/office/officeart/2005/8/layout/hProcess10"/>
    <dgm:cxn modelId="{3A6EFBBC-EF77-4622-8435-8F158D48B1DF}" type="presParOf" srcId="{1B44D8DF-7BF2-4940-8486-B201ECD43A1C}" destId="{E5AA2E22-A4E8-4227-8927-F75FBDC63A4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8FA7E-0D52-47DE-B664-B523C95029A4}">
      <dsp:nvSpPr>
        <dsp:cNvPr id="0" name=""/>
        <dsp:cNvSpPr/>
      </dsp:nvSpPr>
      <dsp:spPr>
        <a:xfrm>
          <a:off x="0" y="85068"/>
          <a:ext cx="2592782" cy="25927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60D23-27F8-419F-B5B3-2ACDC3C9443B}">
      <dsp:nvSpPr>
        <dsp:cNvPr id="0" name=""/>
        <dsp:cNvSpPr/>
      </dsp:nvSpPr>
      <dsp:spPr>
        <a:xfrm>
          <a:off x="422080" y="1640737"/>
          <a:ext cx="2592782" cy="2592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Prospektmøte operatør-NOFO  </a:t>
          </a:r>
          <a:br>
            <a:rPr lang="nb-NO" sz="2100" kern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nb-NO" sz="2100" kern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6-9 mnd. før oppstart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Foreløpige nøkkeldata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Mulige særskilte beredskapsbehov</a:t>
          </a:r>
        </a:p>
      </dsp:txBody>
      <dsp:txXfrm>
        <a:off x="498020" y="1716677"/>
        <a:ext cx="2440902" cy="2440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6A6CE-DFC1-4F8C-8B48-C87C5A6B2959}">
      <dsp:nvSpPr>
        <dsp:cNvPr id="0" name=""/>
        <dsp:cNvSpPr/>
      </dsp:nvSpPr>
      <dsp:spPr>
        <a:xfrm>
          <a:off x="26653" y="56139"/>
          <a:ext cx="2477075" cy="247707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A2E22-A4E8-4227-8927-F75FBDC63A4B}">
      <dsp:nvSpPr>
        <dsp:cNvPr id="0" name=""/>
        <dsp:cNvSpPr/>
      </dsp:nvSpPr>
      <dsp:spPr>
        <a:xfrm>
          <a:off x="403244" y="1240924"/>
          <a:ext cx="2477075" cy="2477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Operatør utarbeider beredskapsanalyse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Ressursbehov og responstider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Særskilte behov og alternative løsninger</a:t>
          </a:r>
        </a:p>
      </dsp:txBody>
      <dsp:txXfrm>
        <a:off x="475795" y="1313475"/>
        <a:ext cx="2331973" cy="2331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3919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82" y="-29763"/>
            <a:ext cx="12220163" cy="691752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316800" y="316799"/>
            <a:ext cx="11556694" cy="62280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" name="Shape 14"/>
          <p:cNvSpPr/>
          <p:nvPr/>
        </p:nvSpPr>
        <p:spPr>
          <a:xfrm>
            <a:off x="2044858" y="643467"/>
            <a:ext cx="527772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>
            <a:lvl1pPr>
              <a:spcBef>
                <a:spcPts val="4500"/>
              </a:spcBef>
              <a:defRPr sz="900">
                <a:solidFill>
                  <a:srgbClr val="2B2B2B"/>
                </a:solidFill>
              </a:defRPr>
            </a:lvl1pPr>
          </a:lstStyle>
          <a:p>
            <a:r>
              <a:rPr dirty="0" err="1"/>
              <a:t>Norsk</a:t>
            </a:r>
            <a:r>
              <a:rPr dirty="0"/>
              <a:t> </a:t>
            </a:r>
            <a:r>
              <a:rPr dirty="0" err="1"/>
              <a:t>Oljevernforening</a:t>
            </a:r>
            <a:r>
              <a:rPr dirty="0"/>
              <a:t> For </a:t>
            </a:r>
            <a:r>
              <a:rPr dirty="0" err="1"/>
              <a:t>Operatørselskap</a:t>
            </a:r>
            <a:endParaRPr dirty="0"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5833" y="1664928"/>
            <a:ext cx="11040335" cy="36419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>
            <a:lvl1pPr algn="ctr">
              <a:defRPr sz="5600"/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575832" y="5306891"/>
            <a:ext cx="5454478" cy="1047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sz="1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Shape 18"/>
          <p:cNvSpPr/>
          <p:nvPr/>
        </p:nvSpPr>
        <p:spPr>
          <a:xfrm>
            <a:off x="1945674" y="573617"/>
            <a:ext cx="1" cy="381002"/>
          </a:xfrm>
          <a:prstGeom prst="line">
            <a:avLst/>
          </a:prstGeom>
          <a:ln w="6350">
            <a:solidFill>
              <a:srgbClr val="404040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9500" y="5307013"/>
            <a:ext cx="5456238" cy="1047750"/>
          </a:xfrm>
        </p:spPr>
        <p:txBody>
          <a:bodyPr anchor="b">
            <a:noAutofit/>
          </a:bodyPr>
          <a:lstStyle>
            <a:lvl1pPr marL="0" indent="0" algn="r">
              <a:buNone/>
              <a:defRPr sz="1000"/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599" indent="0" algn="r">
              <a:buNone/>
              <a:defRPr sz="1000"/>
            </a:lvl4pPr>
            <a:lvl5pPr marL="1828799" indent="0" algn="r">
              <a:buNone/>
              <a:defRPr sz="10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74" name="Group 73"/>
          <p:cNvGrpSpPr/>
          <p:nvPr userDrawn="1"/>
        </p:nvGrpSpPr>
        <p:grpSpPr>
          <a:xfrm>
            <a:off x="415548" y="402806"/>
            <a:ext cx="1451834" cy="714375"/>
            <a:chOff x="8423275" y="2511425"/>
            <a:chExt cx="1897063" cy="933450"/>
          </a:xfrm>
        </p:grpSpPr>
        <p:sp>
          <p:nvSpPr>
            <p:cNvPr id="118" name="AutoShape 15"/>
            <p:cNvSpPr>
              <a:spLocks noChangeAspect="1" noChangeArrowheads="1" noTextEdit="1"/>
            </p:cNvSpPr>
            <p:nvPr/>
          </p:nvSpPr>
          <p:spPr bwMode="auto">
            <a:xfrm>
              <a:off x="8423275" y="2511425"/>
              <a:ext cx="1897063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19" name="Freeform 18"/>
            <p:cNvSpPr>
              <a:spLocks/>
            </p:cNvSpPr>
            <p:nvPr/>
          </p:nvSpPr>
          <p:spPr bwMode="auto">
            <a:xfrm>
              <a:off x="8645525" y="2730500"/>
              <a:ext cx="495300" cy="190500"/>
            </a:xfrm>
            <a:custGeom>
              <a:avLst/>
              <a:gdLst>
                <a:gd name="T0" fmla="*/ 101 w 152"/>
                <a:gd name="T1" fmla="*/ 42 h 58"/>
                <a:gd name="T2" fmla="*/ 60 w 152"/>
                <a:gd name="T3" fmla="*/ 58 h 58"/>
                <a:gd name="T4" fmla="*/ 50 w 152"/>
                <a:gd name="T5" fmla="*/ 48 h 58"/>
                <a:gd name="T6" fmla="*/ 50 w 152"/>
                <a:gd name="T7" fmla="*/ 42 h 58"/>
                <a:gd name="T8" fmla="*/ 9 w 152"/>
                <a:gd name="T9" fmla="*/ 58 h 58"/>
                <a:gd name="T10" fmla="*/ 0 w 152"/>
                <a:gd name="T11" fmla="*/ 48 h 58"/>
                <a:gd name="T12" fmla="*/ 0 w 152"/>
                <a:gd name="T13" fmla="*/ 0 h 58"/>
                <a:gd name="T14" fmla="*/ 0 w 152"/>
                <a:gd name="T15" fmla="*/ 0 h 58"/>
                <a:gd name="T16" fmla="*/ 0 w 152"/>
                <a:gd name="T17" fmla="*/ 7 h 58"/>
                <a:gd name="T18" fmla="*/ 10 w 152"/>
                <a:gd name="T19" fmla="*/ 17 h 58"/>
                <a:gd name="T20" fmla="*/ 50 w 152"/>
                <a:gd name="T21" fmla="*/ 1 h 58"/>
                <a:gd name="T22" fmla="*/ 50 w 152"/>
                <a:gd name="T23" fmla="*/ 7 h 58"/>
                <a:gd name="T24" fmla="*/ 60 w 152"/>
                <a:gd name="T25" fmla="*/ 17 h 58"/>
                <a:gd name="T26" fmla="*/ 101 w 152"/>
                <a:gd name="T27" fmla="*/ 1 h 58"/>
                <a:gd name="T28" fmla="*/ 101 w 152"/>
                <a:gd name="T29" fmla="*/ 7 h 58"/>
                <a:gd name="T30" fmla="*/ 111 w 152"/>
                <a:gd name="T31" fmla="*/ 17 h 58"/>
                <a:gd name="T32" fmla="*/ 152 w 152"/>
                <a:gd name="T33" fmla="*/ 0 h 58"/>
                <a:gd name="T34" fmla="*/ 152 w 152"/>
                <a:gd name="T35" fmla="*/ 42 h 58"/>
                <a:gd name="T36" fmla="*/ 111 w 152"/>
                <a:gd name="T37" fmla="*/ 58 h 58"/>
                <a:gd name="T38" fmla="*/ 101 w 152"/>
                <a:gd name="T39" fmla="*/ 48 h 58"/>
                <a:gd name="T40" fmla="*/ 101 w 152"/>
                <a:gd name="T41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58">
                  <a:moveTo>
                    <a:pt x="101" y="42"/>
                  </a:moveTo>
                  <a:cubicBezTo>
                    <a:pt x="93" y="45"/>
                    <a:pt x="65" y="58"/>
                    <a:pt x="60" y="58"/>
                  </a:cubicBezTo>
                  <a:cubicBezTo>
                    <a:pt x="54" y="58"/>
                    <a:pt x="50" y="54"/>
                    <a:pt x="50" y="48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2" y="45"/>
                    <a:pt x="14" y="58"/>
                    <a:pt x="9" y="58"/>
                  </a:cubicBezTo>
                  <a:cubicBezTo>
                    <a:pt x="4" y="58"/>
                    <a:pt x="0" y="54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3"/>
                    <a:pt x="5" y="17"/>
                    <a:pt x="10" y="17"/>
                  </a:cubicBezTo>
                  <a:cubicBezTo>
                    <a:pt x="15" y="17"/>
                    <a:pt x="42" y="4"/>
                    <a:pt x="50" y="1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13"/>
                    <a:pt x="54" y="17"/>
                    <a:pt x="60" y="17"/>
                  </a:cubicBezTo>
                  <a:cubicBezTo>
                    <a:pt x="65" y="17"/>
                    <a:pt x="93" y="4"/>
                    <a:pt x="101" y="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13"/>
                    <a:pt x="105" y="17"/>
                    <a:pt x="111" y="17"/>
                  </a:cubicBezTo>
                  <a:cubicBezTo>
                    <a:pt x="116" y="17"/>
                    <a:pt x="144" y="4"/>
                    <a:pt x="152" y="0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44" y="45"/>
                    <a:pt x="116" y="58"/>
                    <a:pt x="111" y="58"/>
                  </a:cubicBezTo>
                  <a:cubicBezTo>
                    <a:pt x="105" y="58"/>
                    <a:pt x="101" y="54"/>
                    <a:pt x="101" y="48"/>
                  </a:cubicBezTo>
                  <a:cubicBezTo>
                    <a:pt x="101" y="42"/>
                    <a:pt x="101" y="42"/>
                    <a:pt x="101" y="42"/>
                  </a:cubicBezTo>
                </a:path>
              </a:pathLst>
            </a:custGeom>
            <a:solidFill>
              <a:srgbClr val="EF3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20" name="Freeform 19"/>
            <p:cNvSpPr>
              <a:spLocks/>
            </p:cNvSpPr>
            <p:nvPr/>
          </p:nvSpPr>
          <p:spPr bwMode="auto">
            <a:xfrm>
              <a:off x="8645525" y="2921000"/>
              <a:ext cx="495300" cy="304800"/>
            </a:xfrm>
            <a:custGeom>
              <a:avLst/>
              <a:gdLst>
                <a:gd name="T0" fmla="*/ 101 w 152"/>
                <a:gd name="T1" fmla="*/ 77 h 93"/>
                <a:gd name="T2" fmla="*/ 60 w 152"/>
                <a:gd name="T3" fmla="*/ 93 h 93"/>
                <a:gd name="T4" fmla="*/ 50 w 152"/>
                <a:gd name="T5" fmla="*/ 84 h 93"/>
                <a:gd name="T6" fmla="*/ 50 w 152"/>
                <a:gd name="T7" fmla="*/ 77 h 93"/>
                <a:gd name="T8" fmla="*/ 9 w 152"/>
                <a:gd name="T9" fmla="*/ 93 h 93"/>
                <a:gd name="T10" fmla="*/ 0 w 152"/>
                <a:gd name="T11" fmla="*/ 84 h 93"/>
                <a:gd name="T12" fmla="*/ 0 w 152"/>
                <a:gd name="T13" fmla="*/ 0 h 93"/>
                <a:gd name="T14" fmla="*/ 0 w 152"/>
                <a:gd name="T15" fmla="*/ 0 h 93"/>
                <a:gd name="T16" fmla="*/ 0 w 152"/>
                <a:gd name="T17" fmla="*/ 7 h 93"/>
                <a:gd name="T18" fmla="*/ 10 w 152"/>
                <a:gd name="T19" fmla="*/ 17 h 93"/>
                <a:gd name="T20" fmla="*/ 50 w 152"/>
                <a:gd name="T21" fmla="*/ 1 h 93"/>
                <a:gd name="T22" fmla="*/ 50 w 152"/>
                <a:gd name="T23" fmla="*/ 7 h 93"/>
                <a:gd name="T24" fmla="*/ 60 w 152"/>
                <a:gd name="T25" fmla="*/ 17 h 93"/>
                <a:gd name="T26" fmla="*/ 101 w 152"/>
                <a:gd name="T27" fmla="*/ 1 h 93"/>
                <a:gd name="T28" fmla="*/ 101 w 152"/>
                <a:gd name="T29" fmla="*/ 7 h 93"/>
                <a:gd name="T30" fmla="*/ 111 w 152"/>
                <a:gd name="T31" fmla="*/ 17 h 93"/>
                <a:gd name="T32" fmla="*/ 152 w 152"/>
                <a:gd name="T33" fmla="*/ 0 h 93"/>
                <a:gd name="T34" fmla="*/ 152 w 152"/>
                <a:gd name="T35" fmla="*/ 77 h 93"/>
                <a:gd name="T36" fmla="*/ 111 w 152"/>
                <a:gd name="T37" fmla="*/ 93 h 93"/>
                <a:gd name="T38" fmla="*/ 101 w 152"/>
                <a:gd name="T39" fmla="*/ 84 h 93"/>
                <a:gd name="T40" fmla="*/ 101 w 152"/>
                <a:gd name="T41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93">
                  <a:moveTo>
                    <a:pt x="101" y="77"/>
                  </a:moveTo>
                  <a:cubicBezTo>
                    <a:pt x="93" y="81"/>
                    <a:pt x="65" y="93"/>
                    <a:pt x="60" y="93"/>
                  </a:cubicBezTo>
                  <a:cubicBezTo>
                    <a:pt x="54" y="93"/>
                    <a:pt x="50" y="89"/>
                    <a:pt x="50" y="8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2" y="81"/>
                    <a:pt x="14" y="93"/>
                    <a:pt x="9" y="93"/>
                  </a:cubicBezTo>
                  <a:cubicBezTo>
                    <a:pt x="4" y="93"/>
                    <a:pt x="0" y="89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3"/>
                    <a:pt x="5" y="17"/>
                    <a:pt x="10" y="17"/>
                  </a:cubicBezTo>
                  <a:cubicBezTo>
                    <a:pt x="15" y="17"/>
                    <a:pt x="42" y="4"/>
                    <a:pt x="50" y="1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13"/>
                    <a:pt x="54" y="17"/>
                    <a:pt x="60" y="17"/>
                  </a:cubicBezTo>
                  <a:cubicBezTo>
                    <a:pt x="65" y="17"/>
                    <a:pt x="93" y="4"/>
                    <a:pt x="101" y="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13"/>
                    <a:pt x="105" y="17"/>
                    <a:pt x="111" y="17"/>
                  </a:cubicBezTo>
                  <a:cubicBezTo>
                    <a:pt x="116" y="17"/>
                    <a:pt x="144" y="4"/>
                    <a:pt x="152" y="0"/>
                  </a:cubicBezTo>
                  <a:cubicBezTo>
                    <a:pt x="152" y="77"/>
                    <a:pt x="152" y="77"/>
                    <a:pt x="152" y="77"/>
                  </a:cubicBezTo>
                  <a:cubicBezTo>
                    <a:pt x="144" y="80"/>
                    <a:pt x="116" y="93"/>
                    <a:pt x="111" y="93"/>
                  </a:cubicBezTo>
                  <a:cubicBezTo>
                    <a:pt x="105" y="93"/>
                    <a:pt x="101" y="89"/>
                    <a:pt x="101" y="84"/>
                  </a:cubicBezTo>
                  <a:cubicBezTo>
                    <a:pt x="101" y="77"/>
                    <a:pt x="101" y="77"/>
                    <a:pt x="101" y="77"/>
                  </a:cubicBezTo>
                </a:path>
              </a:pathLst>
            </a:custGeom>
            <a:solidFill>
              <a:srgbClr val="164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21" name="Freeform 20"/>
            <p:cNvSpPr>
              <a:spLocks/>
            </p:cNvSpPr>
            <p:nvPr/>
          </p:nvSpPr>
          <p:spPr bwMode="auto">
            <a:xfrm>
              <a:off x="9228138" y="2865438"/>
              <a:ext cx="222250" cy="219075"/>
            </a:xfrm>
            <a:custGeom>
              <a:avLst/>
              <a:gdLst>
                <a:gd name="T0" fmla="*/ 19 w 140"/>
                <a:gd name="T1" fmla="*/ 119 h 138"/>
                <a:gd name="T2" fmla="*/ 19 w 140"/>
                <a:gd name="T3" fmla="*/ 18 h 138"/>
                <a:gd name="T4" fmla="*/ 0 w 140"/>
                <a:gd name="T5" fmla="*/ 18 h 138"/>
                <a:gd name="T6" fmla="*/ 0 w 140"/>
                <a:gd name="T7" fmla="*/ 0 h 138"/>
                <a:gd name="T8" fmla="*/ 45 w 140"/>
                <a:gd name="T9" fmla="*/ 0 h 138"/>
                <a:gd name="T10" fmla="*/ 103 w 140"/>
                <a:gd name="T11" fmla="*/ 107 h 138"/>
                <a:gd name="T12" fmla="*/ 103 w 140"/>
                <a:gd name="T13" fmla="*/ 18 h 138"/>
                <a:gd name="T14" fmla="*/ 84 w 140"/>
                <a:gd name="T15" fmla="*/ 18 h 138"/>
                <a:gd name="T16" fmla="*/ 84 w 140"/>
                <a:gd name="T17" fmla="*/ 0 h 138"/>
                <a:gd name="T18" fmla="*/ 140 w 140"/>
                <a:gd name="T19" fmla="*/ 0 h 138"/>
                <a:gd name="T20" fmla="*/ 140 w 140"/>
                <a:gd name="T21" fmla="*/ 18 h 138"/>
                <a:gd name="T22" fmla="*/ 119 w 140"/>
                <a:gd name="T23" fmla="*/ 18 h 138"/>
                <a:gd name="T24" fmla="*/ 119 w 140"/>
                <a:gd name="T25" fmla="*/ 138 h 138"/>
                <a:gd name="T26" fmla="*/ 99 w 140"/>
                <a:gd name="T27" fmla="*/ 138 h 138"/>
                <a:gd name="T28" fmla="*/ 35 w 140"/>
                <a:gd name="T29" fmla="*/ 22 h 138"/>
                <a:gd name="T30" fmla="*/ 35 w 140"/>
                <a:gd name="T31" fmla="*/ 119 h 138"/>
                <a:gd name="T32" fmla="*/ 53 w 140"/>
                <a:gd name="T33" fmla="*/ 119 h 138"/>
                <a:gd name="T34" fmla="*/ 53 w 140"/>
                <a:gd name="T35" fmla="*/ 136 h 138"/>
                <a:gd name="T36" fmla="*/ 0 w 140"/>
                <a:gd name="T37" fmla="*/ 136 h 138"/>
                <a:gd name="T38" fmla="*/ 0 w 140"/>
                <a:gd name="T39" fmla="*/ 119 h 138"/>
                <a:gd name="T40" fmla="*/ 19 w 140"/>
                <a:gd name="T41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38">
                  <a:moveTo>
                    <a:pt x="19" y="119"/>
                  </a:moveTo>
                  <a:lnTo>
                    <a:pt x="19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45" y="0"/>
                  </a:lnTo>
                  <a:lnTo>
                    <a:pt x="103" y="107"/>
                  </a:lnTo>
                  <a:lnTo>
                    <a:pt x="103" y="18"/>
                  </a:lnTo>
                  <a:lnTo>
                    <a:pt x="84" y="18"/>
                  </a:lnTo>
                  <a:lnTo>
                    <a:pt x="84" y="0"/>
                  </a:lnTo>
                  <a:lnTo>
                    <a:pt x="140" y="0"/>
                  </a:lnTo>
                  <a:lnTo>
                    <a:pt x="140" y="18"/>
                  </a:lnTo>
                  <a:lnTo>
                    <a:pt x="119" y="18"/>
                  </a:lnTo>
                  <a:lnTo>
                    <a:pt x="119" y="138"/>
                  </a:lnTo>
                  <a:lnTo>
                    <a:pt x="99" y="138"/>
                  </a:lnTo>
                  <a:lnTo>
                    <a:pt x="35" y="22"/>
                  </a:lnTo>
                  <a:lnTo>
                    <a:pt x="35" y="119"/>
                  </a:lnTo>
                  <a:lnTo>
                    <a:pt x="53" y="119"/>
                  </a:lnTo>
                  <a:lnTo>
                    <a:pt x="53" y="136"/>
                  </a:lnTo>
                  <a:lnTo>
                    <a:pt x="0" y="136"/>
                  </a:lnTo>
                  <a:lnTo>
                    <a:pt x="0" y="119"/>
                  </a:lnTo>
                  <a:lnTo>
                    <a:pt x="19" y="119"/>
                  </a:ln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22" name="Freeform 21"/>
            <p:cNvSpPr>
              <a:spLocks/>
            </p:cNvSpPr>
            <p:nvPr/>
          </p:nvSpPr>
          <p:spPr bwMode="auto">
            <a:xfrm>
              <a:off x="9228138" y="2865438"/>
              <a:ext cx="222250" cy="219075"/>
            </a:xfrm>
            <a:custGeom>
              <a:avLst/>
              <a:gdLst>
                <a:gd name="T0" fmla="*/ 19 w 140"/>
                <a:gd name="T1" fmla="*/ 119 h 138"/>
                <a:gd name="T2" fmla="*/ 19 w 140"/>
                <a:gd name="T3" fmla="*/ 18 h 138"/>
                <a:gd name="T4" fmla="*/ 0 w 140"/>
                <a:gd name="T5" fmla="*/ 18 h 138"/>
                <a:gd name="T6" fmla="*/ 0 w 140"/>
                <a:gd name="T7" fmla="*/ 0 h 138"/>
                <a:gd name="T8" fmla="*/ 45 w 140"/>
                <a:gd name="T9" fmla="*/ 0 h 138"/>
                <a:gd name="T10" fmla="*/ 103 w 140"/>
                <a:gd name="T11" fmla="*/ 107 h 138"/>
                <a:gd name="T12" fmla="*/ 103 w 140"/>
                <a:gd name="T13" fmla="*/ 18 h 138"/>
                <a:gd name="T14" fmla="*/ 84 w 140"/>
                <a:gd name="T15" fmla="*/ 18 h 138"/>
                <a:gd name="T16" fmla="*/ 84 w 140"/>
                <a:gd name="T17" fmla="*/ 0 h 138"/>
                <a:gd name="T18" fmla="*/ 140 w 140"/>
                <a:gd name="T19" fmla="*/ 0 h 138"/>
                <a:gd name="T20" fmla="*/ 140 w 140"/>
                <a:gd name="T21" fmla="*/ 18 h 138"/>
                <a:gd name="T22" fmla="*/ 119 w 140"/>
                <a:gd name="T23" fmla="*/ 18 h 138"/>
                <a:gd name="T24" fmla="*/ 119 w 140"/>
                <a:gd name="T25" fmla="*/ 138 h 138"/>
                <a:gd name="T26" fmla="*/ 99 w 140"/>
                <a:gd name="T27" fmla="*/ 138 h 138"/>
                <a:gd name="T28" fmla="*/ 35 w 140"/>
                <a:gd name="T29" fmla="*/ 22 h 138"/>
                <a:gd name="T30" fmla="*/ 35 w 140"/>
                <a:gd name="T31" fmla="*/ 119 h 138"/>
                <a:gd name="T32" fmla="*/ 53 w 140"/>
                <a:gd name="T33" fmla="*/ 119 h 138"/>
                <a:gd name="T34" fmla="*/ 53 w 140"/>
                <a:gd name="T35" fmla="*/ 136 h 138"/>
                <a:gd name="T36" fmla="*/ 0 w 140"/>
                <a:gd name="T37" fmla="*/ 136 h 138"/>
                <a:gd name="T38" fmla="*/ 0 w 140"/>
                <a:gd name="T39" fmla="*/ 119 h 138"/>
                <a:gd name="T40" fmla="*/ 19 w 140"/>
                <a:gd name="T41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38">
                  <a:moveTo>
                    <a:pt x="19" y="119"/>
                  </a:moveTo>
                  <a:lnTo>
                    <a:pt x="19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45" y="0"/>
                  </a:lnTo>
                  <a:lnTo>
                    <a:pt x="103" y="107"/>
                  </a:lnTo>
                  <a:lnTo>
                    <a:pt x="103" y="18"/>
                  </a:lnTo>
                  <a:lnTo>
                    <a:pt x="84" y="18"/>
                  </a:lnTo>
                  <a:lnTo>
                    <a:pt x="84" y="0"/>
                  </a:lnTo>
                  <a:lnTo>
                    <a:pt x="140" y="0"/>
                  </a:lnTo>
                  <a:lnTo>
                    <a:pt x="140" y="18"/>
                  </a:lnTo>
                  <a:lnTo>
                    <a:pt x="119" y="18"/>
                  </a:lnTo>
                  <a:lnTo>
                    <a:pt x="119" y="138"/>
                  </a:lnTo>
                  <a:lnTo>
                    <a:pt x="99" y="138"/>
                  </a:lnTo>
                  <a:lnTo>
                    <a:pt x="35" y="22"/>
                  </a:lnTo>
                  <a:lnTo>
                    <a:pt x="35" y="119"/>
                  </a:lnTo>
                  <a:lnTo>
                    <a:pt x="53" y="119"/>
                  </a:lnTo>
                  <a:lnTo>
                    <a:pt x="53" y="136"/>
                  </a:lnTo>
                  <a:lnTo>
                    <a:pt x="0" y="136"/>
                  </a:lnTo>
                  <a:lnTo>
                    <a:pt x="0" y="119"/>
                  </a:lnTo>
                  <a:lnTo>
                    <a:pt x="19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23" name="Freeform 22"/>
            <p:cNvSpPr>
              <a:spLocks noEditPoints="1"/>
            </p:cNvSpPr>
            <p:nvPr/>
          </p:nvSpPr>
          <p:spPr bwMode="auto">
            <a:xfrm>
              <a:off x="9463088" y="2862263"/>
              <a:ext cx="217488" cy="222250"/>
            </a:xfrm>
            <a:custGeom>
              <a:avLst/>
              <a:gdLst>
                <a:gd name="T0" fmla="*/ 0 w 67"/>
                <a:gd name="T1" fmla="*/ 34 h 68"/>
                <a:gd name="T2" fmla="*/ 10 w 67"/>
                <a:gd name="T3" fmla="*/ 10 h 68"/>
                <a:gd name="T4" fmla="*/ 34 w 67"/>
                <a:gd name="T5" fmla="*/ 0 h 68"/>
                <a:gd name="T6" fmla="*/ 58 w 67"/>
                <a:gd name="T7" fmla="*/ 10 h 68"/>
                <a:gd name="T8" fmla="*/ 67 w 67"/>
                <a:gd name="T9" fmla="*/ 34 h 68"/>
                <a:gd name="T10" fmla="*/ 58 w 67"/>
                <a:gd name="T11" fmla="*/ 59 h 68"/>
                <a:gd name="T12" fmla="*/ 34 w 67"/>
                <a:gd name="T13" fmla="*/ 68 h 68"/>
                <a:gd name="T14" fmla="*/ 16 w 67"/>
                <a:gd name="T15" fmla="*/ 64 h 68"/>
                <a:gd name="T16" fmla="*/ 4 w 67"/>
                <a:gd name="T17" fmla="*/ 51 h 68"/>
                <a:gd name="T18" fmla="*/ 0 w 67"/>
                <a:gd name="T19" fmla="*/ 34 h 68"/>
                <a:gd name="T20" fmla="*/ 11 w 67"/>
                <a:gd name="T21" fmla="*/ 34 h 68"/>
                <a:gd name="T22" fmla="*/ 17 w 67"/>
                <a:gd name="T23" fmla="*/ 52 h 68"/>
                <a:gd name="T24" fmla="*/ 34 w 67"/>
                <a:gd name="T25" fmla="*/ 60 h 68"/>
                <a:gd name="T26" fmla="*/ 50 w 67"/>
                <a:gd name="T27" fmla="*/ 52 h 68"/>
                <a:gd name="T28" fmla="*/ 57 w 67"/>
                <a:gd name="T29" fmla="*/ 34 h 68"/>
                <a:gd name="T30" fmla="*/ 50 w 67"/>
                <a:gd name="T31" fmla="*/ 16 h 68"/>
                <a:gd name="T32" fmla="*/ 34 w 67"/>
                <a:gd name="T33" fmla="*/ 9 h 68"/>
                <a:gd name="T34" fmla="*/ 17 w 67"/>
                <a:gd name="T35" fmla="*/ 16 h 68"/>
                <a:gd name="T36" fmla="*/ 11 w 67"/>
                <a:gd name="T3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68">
                  <a:moveTo>
                    <a:pt x="0" y="34"/>
                  </a:moveTo>
                  <a:cubicBezTo>
                    <a:pt x="0" y="24"/>
                    <a:pt x="4" y="16"/>
                    <a:pt x="10" y="10"/>
                  </a:cubicBezTo>
                  <a:cubicBezTo>
                    <a:pt x="16" y="4"/>
                    <a:pt x="24" y="0"/>
                    <a:pt x="34" y="0"/>
                  </a:cubicBezTo>
                  <a:cubicBezTo>
                    <a:pt x="44" y="0"/>
                    <a:pt x="52" y="4"/>
                    <a:pt x="58" y="10"/>
                  </a:cubicBezTo>
                  <a:cubicBezTo>
                    <a:pt x="64" y="16"/>
                    <a:pt x="67" y="24"/>
                    <a:pt x="67" y="34"/>
                  </a:cubicBezTo>
                  <a:cubicBezTo>
                    <a:pt x="67" y="44"/>
                    <a:pt x="64" y="52"/>
                    <a:pt x="58" y="59"/>
                  </a:cubicBezTo>
                  <a:cubicBezTo>
                    <a:pt x="51" y="65"/>
                    <a:pt x="43" y="68"/>
                    <a:pt x="34" y="68"/>
                  </a:cubicBezTo>
                  <a:cubicBezTo>
                    <a:pt x="27" y="68"/>
                    <a:pt x="22" y="67"/>
                    <a:pt x="16" y="64"/>
                  </a:cubicBezTo>
                  <a:cubicBezTo>
                    <a:pt x="11" y="61"/>
                    <a:pt x="7" y="56"/>
                    <a:pt x="4" y="51"/>
                  </a:cubicBezTo>
                  <a:cubicBezTo>
                    <a:pt x="2" y="46"/>
                    <a:pt x="0" y="40"/>
                    <a:pt x="0" y="34"/>
                  </a:cubicBezTo>
                  <a:close/>
                  <a:moveTo>
                    <a:pt x="11" y="34"/>
                  </a:moveTo>
                  <a:cubicBezTo>
                    <a:pt x="11" y="41"/>
                    <a:pt x="13" y="47"/>
                    <a:pt x="17" y="52"/>
                  </a:cubicBezTo>
                  <a:cubicBezTo>
                    <a:pt x="22" y="57"/>
                    <a:pt x="27" y="60"/>
                    <a:pt x="34" y="60"/>
                  </a:cubicBezTo>
                  <a:cubicBezTo>
                    <a:pt x="40" y="60"/>
                    <a:pt x="46" y="57"/>
                    <a:pt x="50" y="52"/>
                  </a:cubicBezTo>
                  <a:cubicBezTo>
                    <a:pt x="54" y="47"/>
                    <a:pt x="57" y="41"/>
                    <a:pt x="57" y="34"/>
                  </a:cubicBezTo>
                  <a:cubicBezTo>
                    <a:pt x="57" y="27"/>
                    <a:pt x="54" y="21"/>
                    <a:pt x="50" y="16"/>
                  </a:cubicBezTo>
                  <a:cubicBezTo>
                    <a:pt x="46" y="12"/>
                    <a:pt x="40" y="9"/>
                    <a:pt x="34" y="9"/>
                  </a:cubicBezTo>
                  <a:cubicBezTo>
                    <a:pt x="27" y="9"/>
                    <a:pt x="22" y="11"/>
                    <a:pt x="17" y="16"/>
                  </a:cubicBezTo>
                  <a:cubicBezTo>
                    <a:pt x="13" y="21"/>
                    <a:pt x="11" y="27"/>
                    <a:pt x="11" y="34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24" name="Freeform 23"/>
            <p:cNvSpPr>
              <a:spLocks/>
            </p:cNvSpPr>
            <p:nvPr/>
          </p:nvSpPr>
          <p:spPr bwMode="auto">
            <a:xfrm>
              <a:off x="9704388" y="2865438"/>
              <a:ext cx="163513" cy="215900"/>
            </a:xfrm>
            <a:custGeom>
              <a:avLst/>
              <a:gdLst>
                <a:gd name="T0" fmla="*/ 16 w 103"/>
                <a:gd name="T1" fmla="*/ 119 h 136"/>
                <a:gd name="T2" fmla="*/ 16 w 103"/>
                <a:gd name="T3" fmla="*/ 18 h 136"/>
                <a:gd name="T4" fmla="*/ 0 w 103"/>
                <a:gd name="T5" fmla="*/ 18 h 136"/>
                <a:gd name="T6" fmla="*/ 0 w 103"/>
                <a:gd name="T7" fmla="*/ 0 h 136"/>
                <a:gd name="T8" fmla="*/ 103 w 103"/>
                <a:gd name="T9" fmla="*/ 0 h 136"/>
                <a:gd name="T10" fmla="*/ 103 w 103"/>
                <a:gd name="T11" fmla="*/ 41 h 136"/>
                <a:gd name="T12" fmla="*/ 86 w 103"/>
                <a:gd name="T13" fmla="*/ 41 h 136"/>
                <a:gd name="T14" fmla="*/ 86 w 103"/>
                <a:gd name="T15" fmla="*/ 18 h 136"/>
                <a:gd name="T16" fmla="*/ 37 w 103"/>
                <a:gd name="T17" fmla="*/ 18 h 136"/>
                <a:gd name="T18" fmla="*/ 37 w 103"/>
                <a:gd name="T19" fmla="*/ 58 h 136"/>
                <a:gd name="T20" fmla="*/ 80 w 103"/>
                <a:gd name="T21" fmla="*/ 58 h 136"/>
                <a:gd name="T22" fmla="*/ 80 w 103"/>
                <a:gd name="T23" fmla="*/ 74 h 136"/>
                <a:gd name="T24" fmla="*/ 37 w 103"/>
                <a:gd name="T25" fmla="*/ 74 h 136"/>
                <a:gd name="T26" fmla="*/ 37 w 103"/>
                <a:gd name="T27" fmla="*/ 119 h 136"/>
                <a:gd name="T28" fmla="*/ 53 w 103"/>
                <a:gd name="T29" fmla="*/ 119 h 136"/>
                <a:gd name="T30" fmla="*/ 53 w 103"/>
                <a:gd name="T31" fmla="*/ 136 h 136"/>
                <a:gd name="T32" fmla="*/ 0 w 103"/>
                <a:gd name="T33" fmla="*/ 136 h 136"/>
                <a:gd name="T34" fmla="*/ 0 w 103"/>
                <a:gd name="T35" fmla="*/ 119 h 136"/>
                <a:gd name="T36" fmla="*/ 16 w 103"/>
                <a:gd name="T37" fmla="*/ 11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36">
                  <a:moveTo>
                    <a:pt x="16" y="119"/>
                  </a:move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41"/>
                  </a:lnTo>
                  <a:lnTo>
                    <a:pt x="86" y="41"/>
                  </a:lnTo>
                  <a:lnTo>
                    <a:pt x="86" y="18"/>
                  </a:lnTo>
                  <a:lnTo>
                    <a:pt x="37" y="18"/>
                  </a:lnTo>
                  <a:lnTo>
                    <a:pt x="37" y="58"/>
                  </a:lnTo>
                  <a:lnTo>
                    <a:pt x="80" y="58"/>
                  </a:lnTo>
                  <a:lnTo>
                    <a:pt x="80" y="74"/>
                  </a:lnTo>
                  <a:lnTo>
                    <a:pt x="37" y="74"/>
                  </a:lnTo>
                  <a:lnTo>
                    <a:pt x="37" y="119"/>
                  </a:lnTo>
                  <a:lnTo>
                    <a:pt x="53" y="119"/>
                  </a:lnTo>
                  <a:lnTo>
                    <a:pt x="53" y="136"/>
                  </a:lnTo>
                  <a:lnTo>
                    <a:pt x="0" y="136"/>
                  </a:lnTo>
                  <a:lnTo>
                    <a:pt x="0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25" name="Freeform 24"/>
            <p:cNvSpPr>
              <a:spLocks/>
            </p:cNvSpPr>
            <p:nvPr/>
          </p:nvSpPr>
          <p:spPr bwMode="auto">
            <a:xfrm>
              <a:off x="9704388" y="2865438"/>
              <a:ext cx="163513" cy="215900"/>
            </a:xfrm>
            <a:custGeom>
              <a:avLst/>
              <a:gdLst>
                <a:gd name="T0" fmla="*/ 16 w 103"/>
                <a:gd name="T1" fmla="*/ 119 h 136"/>
                <a:gd name="T2" fmla="*/ 16 w 103"/>
                <a:gd name="T3" fmla="*/ 18 h 136"/>
                <a:gd name="T4" fmla="*/ 0 w 103"/>
                <a:gd name="T5" fmla="*/ 18 h 136"/>
                <a:gd name="T6" fmla="*/ 0 w 103"/>
                <a:gd name="T7" fmla="*/ 0 h 136"/>
                <a:gd name="T8" fmla="*/ 103 w 103"/>
                <a:gd name="T9" fmla="*/ 0 h 136"/>
                <a:gd name="T10" fmla="*/ 103 w 103"/>
                <a:gd name="T11" fmla="*/ 41 h 136"/>
                <a:gd name="T12" fmla="*/ 86 w 103"/>
                <a:gd name="T13" fmla="*/ 41 h 136"/>
                <a:gd name="T14" fmla="*/ 86 w 103"/>
                <a:gd name="T15" fmla="*/ 18 h 136"/>
                <a:gd name="T16" fmla="*/ 37 w 103"/>
                <a:gd name="T17" fmla="*/ 18 h 136"/>
                <a:gd name="T18" fmla="*/ 37 w 103"/>
                <a:gd name="T19" fmla="*/ 58 h 136"/>
                <a:gd name="T20" fmla="*/ 80 w 103"/>
                <a:gd name="T21" fmla="*/ 58 h 136"/>
                <a:gd name="T22" fmla="*/ 80 w 103"/>
                <a:gd name="T23" fmla="*/ 74 h 136"/>
                <a:gd name="T24" fmla="*/ 37 w 103"/>
                <a:gd name="T25" fmla="*/ 74 h 136"/>
                <a:gd name="T26" fmla="*/ 37 w 103"/>
                <a:gd name="T27" fmla="*/ 119 h 136"/>
                <a:gd name="T28" fmla="*/ 53 w 103"/>
                <a:gd name="T29" fmla="*/ 119 h 136"/>
                <a:gd name="T30" fmla="*/ 53 w 103"/>
                <a:gd name="T31" fmla="*/ 136 h 136"/>
                <a:gd name="T32" fmla="*/ 0 w 103"/>
                <a:gd name="T33" fmla="*/ 136 h 136"/>
                <a:gd name="T34" fmla="*/ 0 w 103"/>
                <a:gd name="T35" fmla="*/ 119 h 136"/>
                <a:gd name="T36" fmla="*/ 16 w 103"/>
                <a:gd name="T37" fmla="*/ 11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36">
                  <a:moveTo>
                    <a:pt x="16" y="119"/>
                  </a:move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41"/>
                  </a:lnTo>
                  <a:lnTo>
                    <a:pt x="86" y="41"/>
                  </a:lnTo>
                  <a:lnTo>
                    <a:pt x="86" y="18"/>
                  </a:lnTo>
                  <a:lnTo>
                    <a:pt x="37" y="18"/>
                  </a:lnTo>
                  <a:lnTo>
                    <a:pt x="37" y="58"/>
                  </a:lnTo>
                  <a:lnTo>
                    <a:pt x="80" y="58"/>
                  </a:lnTo>
                  <a:lnTo>
                    <a:pt x="80" y="74"/>
                  </a:lnTo>
                  <a:lnTo>
                    <a:pt x="37" y="74"/>
                  </a:lnTo>
                  <a:lnTo>
                    <a:pt x="37" y="119"/>
                  </a:lnTo>
                  <a:lnTo>
                    <a:pt x="53" y="119"/>
                  </a:lnTo>
                  <a:lnTo>
                    <a:pt x="53" y="136"/>
                  </a:lnTo>
                  <a:lnTo>
                    <a:pt x="0" y="136"/>
                  </a:lnTo>
                  <a:lnTo>
                    <a:pt x="0" y="119"/>
                  </a:lnTo>
                  <a:lnTo>
                    <a:pt x="16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26" name="Freeform 25"/>
            <p:cNvSpPr>
              <a:spLocks noEditPoints="1"/>
            </p:cNvSpPr>
            <p:nvPr/>
          </p:nvSpPr>
          <p:spPr bwMode="auto">
            <a:xfrm>
              <a:off x="9883775" y="2862263"/>
              <a:ext cx="217488" cy="222250"/>
            </a:xfrm>
            <a:custGeom>
              <a:avLst/>
              <a:gdLst>
                <a:gd name="T0" fmla="*/ 0 w 67"/>
                <a:gd name="T1" fmla="*/ 34 h 68"/>
                <a:gd name="T2" fmla="*/ 9 w 67"/>
                <a:gd name="T3" fmla="*/ 10 h 68"/>
                <a:gd name="T4" fmla="*/ 33 w 67"/>
                <a:gd name="T5" fmla="*/ 0 h 68"/>
                <a:gd name="T6" fmla="*/ 58 w 67"/>
                <a:gd name="T7" fmla="*/ 10 h 68"/>
                <a:gd name="T8" fmla="*/ 67 w 67"/>
                <a:gd name="T9" fmla="*/ 34 h 68"/>
                <a:gd name="T10" fmla="*/ 57 w 67"/>
                <a:gd name="T11" fmla="*/ 59 h 68"/>
                <a:gd name="T12" fmla="*/ 33 w 67"/>
                <a:gd name="T13" fmla="*/ 68 h 68"/>
                <a:gd name="T14" fmla="*/ 16 w 67"/>
                <a:gd name="T15" fmla="*/ 64 h 68"/>
                <a:gd name="T16" fmla="*/ 4 w 67"/>
                <a:gd name="T17" fmla="*/ 51 h 68"/>
                <a:gd name="T18" fmla="*/ 0 w 67"/>
                <a:gd name="T19" fmla="*/ 34 h 68"/>
                <a:gd name="T20" fmla="*/ 11 w 67"/>
                <a:gd name="T21" fmla="*/ 34 h 68"/>
                <a:gd name="T22" fmla="*/ 17 w 67"/>
                <a:gd name="T23" fmla="*/ 52 h 68"/>
                <a:gd name="T24" fmla="*/ 33 w 67"/>
                <a:gd name="T25" fmla="*/ 60 h 68"/>
                <a:gd name="T26" fmla="*/ 50 w 67"/>
                <a:gd name="T27" fmla="*/ 52 h 68"/>
                <a:gd name="T28" fmla="*/ 56 w 67"/>
                <a:gd name="T29" fmla="*/ 34 h 68"/>
                <a:gd name="T30" fmla="*/ 50 w 67"/>
                <a:gd name="T31" fmla="*/ 16 h 68"/>
                <a:gd name="T32" fmla="*/ 33 w 67"/>
                <a:gd name="T33" fmla="*/ 9 h 68"/>
                <a:gd name="T34" fmla="*/ 17 w 67"/>
                <a:gd name="T35" fmla="*/ 16 h 68"/>
                <a:gd name="T36" fmla="*/ 11 w 67"/>
                <a:gd name="T3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68">
                  <a:moveTo>
                    <a:pt x="0" y="34"/>
                  </a:moveTo>
                  <a:cubicBezTo>
                    <a:pt x="0" y="24"/>
                    <a:pt x="3" y="16"/>
                    <a:pt x="9" y="10"/>
                  </a:cubicBezTo>
                  <a:cubicBezTo>
                    <a:pt x="16" y="4"/>
                    <a:pt x="24" y="0"/>
                    <a:pt x="33" y="0"/>
                  </a:cubicBezTo>
                  <a:cubicBezTo>
                    <a:pt x="43" y="0"/>
                    <a:pt x="51" y="4"/>
                    <a:pt x="58" y="10"/>
                  </a:cubicBezTo>
                  <a:cubicBezTo>
                    <a:pt x="64" y="16"/>
                    <a:pt x="67" y="24"/>
                    <a:pt x="67" y="34"/>
                  </a:cubicBezTo>
                  <a:cubicBezTo>
                    <a:pt x="67" y="44"/>
                    <a:pt x="64" y="52"/>
                    <a:pt x="57" y="59"/>
                  </a:cubicBezTo>
                  <a:cubicBezTo>
                    <a:pt x="51" y="65"/>
                    <a:pt x="43" y="68"/>
                    <a:pt x="33" y="68"/>
                  </a:cubicBezTo>
                  <a:cubicBezTo>
                    <a:pt x="27" y="68"/>
                    <a:pt x="21" y="67"/>
                    <a:pt x="16" y="64"/>
                  </a:cubicBezTo>
                  <a:cubicBezTo>
                    <a:pt x="11" y="61"/>
                    <a:pt x="7" y="56"/>
                    <a:pt x="4" y="51"/>
                  </a:cubicBezTo>
                  <a:cubicBezTo>
                    <a:pt x="2" y="46"/>
                    <a:pt x="0" y="40"/>
                    <a:pt x="0" y="34"/>
                  </a:cubicBezTo>
                  <a:close/>
                  <a:moveTo>
                    <a:pt x="11" y="34"/>
                  </a:moveTo>
                  <a:cubicBezTo>
                    <a:pt x="11" y="41"/>
                    <a:pt x="13" y="47"/>
                    <a:pt x="17" y="52"/>
                  </a:cubicBezTo>
                  <a:cubicBezTo>
                    <a:pt x="21" y="57"/>
                    <a:pt x="27" y="60"/>
                    <a:pt x="33" y="60"/>
                  </a:cubicBezTo>
                  <a:cubicBezTo>
                    <a:pt x="40" y="60"/>
                    <a:pt x="46" y="57"/>
                    <a:pt x="50" y="52"/>
                  </a:cubicBezTo>
                  <a:cubicBezTo>
                    <a:pt x="54" y="47"/>
                    <a:pt x="56" y="41"/>
                    <a:pt x="56" y="34"/>
                  </a:cubicBezTo>
                  <a:cubicBezTo>
                    <a:pt x="56" y="27"/>
                    <a:pt x="54" y="21"/>
                    <a:pt x="50" y="16"/>
                  </a:cubicBezTo>
                  <a:cubicBezTo>
                    <a:pt x="45" y="12"/>
                    <a:pt x="40" y="9"/>
                    <a:pt x="33" y="9"/>
                  </a:cubicBezTo>
                  <a:cubicBezTo>
                    <a:pt x="27" y="9"/>
                    <a:pt x="21" y="11"/>
                    <a:pt x="17" y="16"/>
                  </a:cubicBezTo>
                  <a:cubicBezTo>
                    <a:pt x="13" y="21"/>
                    <a:pt x="11" y="27"/>
                    <a:pt x="11" y="34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" y="0"/>
            <a:ext cx="4156366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76000" y="558000"/>
            <a:ext cx="3205426" cy="10895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4500000" y="630000"/>
            <a:ext cx="7116000" cy="5726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576000" y="6436042"/>
            <a:ext cx="205803" cy="205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582700" y="1326774"/>
            <a:ext cx="360000" cy="0"/>
          </a:xfrm>
          <a:prstGeom prst="line">
            <a:avLst/>
          </a:prstGeom>
          <a:noFill/>
          <a:ln w="38100" cap="flat">
            <a:solidFill>
              <a:srgbClr val="00CBE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-1" y="0"/>
            <a:ext cx="4156366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576000" y="558000"/>
            <a:ext cx="3205426" cy="10895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576000" y="6436042"/>
            <a:ext cx="205803" cy="205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" name="Shape 597"/>
          <p:cNvSpPr/>
          <p:nvPr userDrawn="1"/>
        </p:nvSpPr>
        <p:spPr>
          <a:xfrm>
            <a:off x="10290368" y="1014302"/>
            <a:ext cx="1522624" cy="1527049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290175" y="1014413"/>
            <a:ext cx="1527175" cy="15271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0175" y="643488"/>
            <a:ext cx="679450" cy="294641"/>
          </a:xfrm>
          <a:solidFill>
            <a:schemeClr val="accent2"/>
          </a:solidFill>
        </p:spPr>
        <p:txBody>
          <a:bodyPr lIns="10800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ROLE</a:t>
            </a:r>
            <a:endParaRPr lang="nb-NO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10290367" y="2743201"/>
            <a:ext cx="1526983" cy="309563"/>
          </a:xfrm>
        </p:spPr>
        <p:txBody>
          <a:bodyPr lIns="36000">
            <a:no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599" indent="0">
              <a:buNone/>
              <a:defRPr sz="1600"/>
            </a:lvl4pPr>
            <a:lvl5pPr marL="1828799" indent="0">
              <a:buNone/>
              <a:defRPr sz="1600"/>
            </a:lvl5pPr>
          </a:lstStyle>
          <a:p>
            <a:pPr lvl="0"/>
            <a:r>
              <a:rPr lang="nb-NO" dirty="0" err="1"/>
              <a:t>Josh</a:t>
            </a:r>
            <a:r>
              <a:rPr lang="nb-NO" dirty="0"/>
              <a:t> </a:t>
            </a:r>
            <a:r>
              <a:rPr lang="nb-NO" dirty="0" err="1"/>
              <a:t>doe</a:t>
            </a:r>
            <a:endParaRPr lang="nb-NO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10290175" y="3174415"/>
            <a:ext cx="1522413" cy="1514261"/>
          </a:xfrm>
        </p:spPr>
        <p:txBody>
          <a:bodyPr lIns="36000">
            <a:sp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rgbClr val="A6A6A6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>
              <a:lnSpc>
                <a:spcPct val="120000"/>
              </a:lnSpc>
              <a:defRPr sz="1000">
                <a:solidFill>
                  <a:srgbClr val="A6A6A6"/>
                </a:solidFill>
              </a:defRPr>
            </a:pP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Sugar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plum gummi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candy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canes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danish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claw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Sugar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plum gummi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candy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canes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danish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claw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5" name="Shape 597"/>
          <p:cNvSpPr/>
          <p:nvPr userDrawn="1"/>
        </p:nvSpPr>
        <p:spPr>
          <a:xfrm>
            <a:off x="8388254" y="1014302"/>
            <a:ext cx="1522624" cy="1527049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8061" y="1014413"/>
            <a:ext cx="1527175" cy="15271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61" y="643488"/>
            <a:ext cx="679450" cy="294641"/>
          </a:xfrm>
          <a:solidFill>
            <a:schemeClr val="accent2"/>
          </a:solidFill>
        </p:spPr>
        <p:txBody>
          <a:bodyPr lIns="10800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ROLE</a:t>
            </a:r>
            <a:endParaRPr lang="nb-NO" dirty="0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8388253" y="2743201"/>
            <a:ext cx="1526983" cy="309563"/>
          </a:xfrm>
        </p:spPr>
        <p:txBody>
          <a:bodyPr lIns="36000">
            <a:no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599" indent="0">
              <a:buNone/>
              <a:defRPr sz="1600"/>
            </a:lvl4pPr>
            <a:lvl5pPr marL="1828799" indent="0">
              <a:buNone/>
              <a:defRPr sz="1600"/>
            </a:lvl5pPr>
          </a:lstStyle>
          <a:p>
            <a:pPr lvl="0"/>
            <a:r>
              <a:rPr lang="nb-NO" dirty="0" err="1"/>
              <a:t>Josh</a:t>
            </a:r>
            <a:r>
              <a:rPr lang="nb-NO" dirty="0"/>
              <a:t> </a:t>
            </a:r>
            <a:r>
              <a:rPr lang="nb-NO" dirty="0" err="1"/>
              <a:t>doe</a:t>
            </a:r>
            <a:endParaRPr lang="nb-NO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388061" y="3174415"/>
            <a:ext cx="1522413" cy="1514261"/>
          </a:xfrm>
        </p:spPr>
        <p:txBody>
          <a:bodyPr lIns="36000">
            <a:sp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rgbClr val="A6A6A6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>
              <a:lnSpc>
                <a:spcPct val="120000"/>
              </a:lnSpc>
              <a:defRPr sz="1000">
                <a:solidFill>
                  <a:srgbClr val="A6A6A6"/>
                </a:solidFill>
              </a:defRPr>
            </a:pP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Sugar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plum gummi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candy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canes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danish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claw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Sugar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plum gummi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candy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canes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danish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claw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3" name="Shape 597"/>
          <p:cNvSpPr/>
          <p:nvPr userDrawn="1"/>
        </p:nvSpPr>
        <p:spPr>
          <a:xfrm>
            <a:off x="6481378" y="1014302"/>
            <a:ext cx="1522624" cy="1527049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481185" y="1014413"/>
            <a:ext cx="1527175" cy="15271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481185" y="643488"/>
            <a:ext cx="679450" cy="294641"/>
          </a:xfrm>
          <a:solidFill>
            <a:schemeClr val="accent2"/>
          </a:solidFill>
        </p:spPr>
        <p:txBody>
          <a:bodyPr lIns="10800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ROLE</a:t>
            </a:r>
            <a:endParaRPr lang="nb-NO" dirty="0"/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6481377" y="2743201"/>
            <a:ext cx="1526983" cy="309563"/>
          </a:xfrm>
        </p:spPr>
        <p:txBody>
          <a:bodyPr lIns="36000">
            <a:no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599" indent="0">
              <a:buNone/>
              <a:defRPr sz="1600"/>
            </a:lvl4pPr>
            <a:lvl5pPr marL="1828799" indent="0">
              <a:buNone/>
              <a:defRPr sz="1600"/>
            </a:lvl5pPr>
          </a:lstStyle>
          <a:p>
            <a:pPr lvl="0"/>
            <a:r>
              <a:rPr lang="nb-NO" dirty="0" err="1"/>
              <a:t>Josh</a:t>
            </a:r>
            <a:r>
              <a:rPr lang="nb-NO" dirty="0"/>
              <a:t> </a:t>
            </a:r>
            <a:r>
              <a:rPr lang="nb-NO" dirty="0" err="1"/>
              <a:t>doe</a:t>
            </a:r>
            <a:endParaRPr lang="nb-NO" dirty="0"/>
          </a:p>
        </p:txBody>
      </p:sp>
      <p:sp>
        <p:nvSpPr>
          <p:cNvPr id="42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481185" y="3174415"/>
            <a:ext cx="1522413" cy="1514261"/>
          </a:xfrm>
        </p:spPr>
        <p:txBody>
          <a:bodyPr lIns="36000">
            <a:sp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rgbClr val="A6A6A6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>
              <a:lnSpc>
                <a:spcPct val="120000"/>
              </a:lnSpc>
              <a:defRPr sz="1000">
                <a:solidFill>
                  <a:srgbClr val="A6A6A6"/>
                </a:solidFill>
              </a:defRPr>
            </a:pP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Sugar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plum gummi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candy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canes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danish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claw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Sugar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plum gummi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candy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canes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danish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claw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3" name="Shape 597"/>
          <p:cNvSpPr/>
          <p:nvPr userDrawn="1"/>
        </p:nvSpPr>
        <p:spPr>
          <a:xfrm>
            <a:off x="4579072" y="1014302"/>
            <a:ext cx="1522624" cy="1527049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578879" y="1014413"/>
            <a:ext cx="1527175" cy="15271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47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4578879" y="643488"/>
            <a:ext cx="679450" cy="294641"/>
          </a:xfrm>
          <a:solidFill>
            <a:schemeClr val="accent2"/>
          </a:solidFill>
        </p:spPr>
        <p:txBody>
          <a:bodyPr lIns="10800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ROLE</a:t>
            </a:r>
            <a:endParaRPr lang="nb-NO" dirty="0"/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4579071" y="2743201"/>
            <a:ext cx="1526983" cy="309563"/>
          </a:xfrm>
        </p:spPr>
        <p:txBody>
          <a:bodyPr lIns="36000">
            <a:no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599" indent="0">
              <a:buNone/>
              <a:defRPr sz="1600"/>
            </a:lvl4pPr>
            <a:lvl5pPr marL="1828799" indent="0">
              <a:buNone/>
              <a:defRPr sz="1600"/>
            </a:lvl5pPr>
          </a:lstStyle>
          <a:p>
            <a:pPr lvl="0"/>
            <a:r>
              <a:rPr lang="nb-NO" dirty="0" err="1"/>
              <a:t>Josh</a:t>
            </a:r>
            <a:r>
              <a:rPr lang="nb-NO" dirty="0"/>
              <a:t> </a:t>
            </a:r>
            <a:r>
              <a:rPr lang="nb-NO" dirty="0" err="1"/>
              <a:t>doe</a:t>
            </a:r>
            <a:endParaRPr lang="nb-NO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4578879" y="3174415"/>
            <a:ext cx="1522413" cy="1514261"/>
          </a:xfrm>
        </p:spPr>
        <p:txBody>
          <a:bodyPr lIns="36000">
            <a:sp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rgbClr val="A6A6A6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>
              <a:lnSpc>
                <a:spcPct val="120000"/>
              </a:lnSpc>
              <a:defRPr sz="1000">
                <a:solidFill>
                  <a:srgbClr val="A6A6A6"/>
                </a:solidFill>
              </a:defRPr>
            </a:pP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Sugar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plum gummi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candy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canes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danish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claw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Sugar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plum gummi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candy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canes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danish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claw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</a:t>
            </a:r>
            <a:r>
              <a:rPr lang="nb-N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cxnSp>
        <p:nvCxnSpPr>
          <p:cNvPr id="28" name="Rett linje 27"/>
          <p:cNvCxnSpPr/>
          <p:nvPr userDrawn="1"/>
        </p:nvCxnSpPr>
        <p:spPr>
          <a:xfrm>
            <a:off x="582700" y="1326774"/>
            <a:ext cx="360000" cy="0"/>
          </a:xfrm>
          <a:prstGeom prst="line">
            <a:avLst/>
          </a:prstGeom>
          <a:noFill/>
          <a:ln w="38100" cap="flat">
            <a:solidFill>
              <a:srgbClr val="00CBE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9708537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14" y="557999"/>
            <a:ext cx="10972800" cy="59093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582700" y="1326774"/>
            <a:ext cx="360000" cy="0"/>
          </a:xfrm>
          <a:prstGeom prst="line">
            <a:avLst/>
          </a:prstGeom>
          <a:noFill/>
          <a:ln w="38100" cap="flat">
            <a:solidFill>
              <a:srgbClr val="00CBE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585476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14" y="557999"/>
            <a:ext cx="10972800" cy="590931"/>
          </a:xfrm>
        </p:spPr>
        <p:txBody>
          <a:bodyPr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922106"/>
            <a:ext cx="10972800" cy="4096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582700" y="1326774"/>
            <a:ext cx="360000" cy="0"/>
          </a:xfrm>
          <a:prstGeom prst="line">
            <a:avLst/>
          </a:prstGeom>
          <a:noFill/>
          <a:ln w="38100" cap="flat">
            <a:solidFill>
              <a:srgbClr val="00CBE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8239097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icture Placeholder 98"/>
          <p:cNvSpPr>
            <a:spLocks noGrp="1"/>
          </p:cNvSpPr>
          <p:nvPr>
            <p:ph type="pic" sz="quarter" idx="16"/>
          </p:nvPr>
        </p:nvSpPr>
        <p:spPr>
          <a:xfrm>
            <a:off x="8155002" y="4323086"/>
            <a:ext cx="3427398" cy="162428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07" name="Text Placeholder 100"/>
          <p:cNvSpPr>
            <a:spLocks noGrp="1"/>
          </p:cNvSpPr>
          <p:nvPr>
            <p:ph type="body" sz="quarter" idx="17"/>
          </p:nvPr>
        </p:nvSpPr>
        <p:spPr>
          <a:xfrm>
            <a:off x="8155002" y="5947370"/>
            <a:ext cx="3427758" cy="416917"/>
          </a:xfrm>
          <a:solidFill>
            <a:schemeClr val="accent1"/>
          </a:solidFill>
        </p:spPr>
        <p:txBody>
          <a:bodyPr lIns="180000" rIns="0" anchor="ctr">
            <a:normAutofit/>
          </a:bodyPr>
          <a:lstStyle>
            <a:lvl1pPr marL="0" indent="0">
              <a:buNone/>
              <a:tabLst>
                <a:tab pos="3094038" algn="r"/>
              </a:tabLst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8" name="Picture Placeholder 98"/>
          <p:cNvSpPr>
            <a:spLocks noGrp="1"/>
          </p:cNvSpPr>
          <p:nvPr>
            <p:ph type="pic" sz="quarter" idx="18"/>
          </p:nvPr>
        </p:nvSpPr>
        <p:spPr>
          <a:xfrm>
            <a:off x="609960" y="4327613"/>
            <a:ext cx="3427398" cy="162428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09" name="Text Placeholder 100"/>
          <p:cNvSpPr>
            <a:spLocks noGrp="1"/>
          </p:cNvSpPr>
          <p:nvPr>
            <p:ph type="body" sz="quarter" idx="19"/>
          </p:nvPr>
        </p:nvSpPr>
        <p:spPr>
          <a:xfrm>
            <a:off x="609960" y="5951897"/>
            <a:ext cx="3427758" cy="416917"/>
          </a:xfrm>
          <a:solidFill>
            <a:schemeClr val="accent1"/>
          </a:solidFill>
        </p:spPr>
        <p:txBody>
          <a:bodyPr lIns="180000" rIns="0" anchor="ctr">
            <a:normAutofit/>
          </a:bodyPr>
          <a:lstStyle>
            <a:lvl1pPr marL="0" indent="0">
              <a:buNone/>
              <a:tabLst>
                <a:tab pos="3094038" algn="r"/>
              </a:tabLst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0" name="Picture Placeholder 98"/>
          <p:cNvSpPr>
            <a:spLocks noGrp="1"/>
          </p:cNvSpPr>
          <p:nvPr>
            <p:ph type="pic" sz="quarter" idx="20"/>
          </p:nvPr>
        </p:nvSpPr>
        <p:spPr>
          <a:xfrm>
            <a:off x="4382121" y="4323086"/>
            <a:ext cx="3427398" cy="162428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11" name="Text Placeholder 100"/>
          <p:cNvSpPr>
            <a:spLocks noGrp="1"/>
          </p:cNvSpPr>
          <p:nvPr>
            <p:ph type="body" sz="quarter" idx="21"/>
          </p:nvPr>
        </p:nvSpPr>
        <p:spPr>
          <a:xfrm>
            <a:off x="4382121" y="5947370"/>
            <a:ext cx="3427758" cy="416917"/>
          </a:xfrm>
          <a:solidFill>
            <a:schemeClr val="accent1"/>
          </a:solidFill>
        </p:spPr>
        <p:txBody>
          <a:bodyPr lIns="180000" rIns="0" anchor="ctr">
            <a:normAutofit/>
          </a:bodyPr>
          <a:lstStyle>
            <a:lvl1pPr marL="0" indent="0">
              <a:buNone/>
              <a:tabLst>
                <a:tab pos="3094038" algn="r"/>
              </a:tabLst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2" name="Picture Placeholder 98"/>
          <p:cNvSpPr>
            <a:spLocks noGrp="1"/>
          </p:cNvSpPr>
          <p:nvPr>
            <p:ph type="pic" sz="quarter" idx="12"/>
          </p:nvPr>
        </p:nvSpPr>
        <p:spPr>
          <a:xfrm>
            <a:off x="8154642" y="1922380"/>
            <a:ext cx="3427398" cy="162428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03" name="Text Placeholder 100"/>
          <p:cNvSpPr>
            <a:spLocks noGrp="1"/>
          </p:cNvSpPr>
          <p:nvPr>
            <p:ph type="body" sz="quarter" idx="13"/>
          </p:nvPr>
        </p:nvSpPr>
        <p:spPr>
          <a:xfrm>
            <a:off x="8154642" y="3546664"/>
            <a:ext cx="3427758" cy="416917"/>
          </a:xfrm>
          <a:solidFill>
            <a:schemeClr val="accent1"/>
          </a:solidFill>
        </p:spPr>
        <p:txBody>
          <a:bodyPr lIns="180000" rIns="0" anchor="ctr">
            <a:normAutofit/>
          </a:bodyPr>
          <a:lstStyle>
            <a:lvl1pPr marL="0" indent="0">
              <a:buNone/>
              <a:tabLst>
                <a:tab pos="3094038" algn="r"/>
              </a:tabLst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9" name="Picture Placeholder 98"/>
          <p:cNvSpPr>
            <a:spLocks noGrp="1"/>
          </p:cNvSpPr>
          <p:nvPr>
            <p:ph type="pic" sz="quarter" idx="10"/>
          </p:nvPr>
        </p:nvSpPr>
        <p:spPr>
          <a:xfrm>
            <a:off x="609600" y="1926907"/>
            <a:ext cx="3427398" cy="162428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11"/>
          </p:nvPr>
        </p:nvSpPr>
        <p:spPr>
          <a:xfrm>
            <a:off x="609600" y="3551191"/>
            <a:ext cx="3427758" cy="416917"/>
          </a:xfrm>
          <a:solidFill>
            <a:schemeClr val="accent1"/>
          </a:solidFill>
        </p:spPr>
        <p:txBody>
          <a:bodyPr lIns="180000" rIns="0" anchor="ctr">
            <a:normAutofit/>
          </a:bodyPr>
          <a:lstStyle>
            <a:lvl1pPr marL="0" indent="0">
              <a:buNone/>
              <a:tabLst>
                <a:tab pos="3094038" algn="r"/>
              </a:tabLst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4" name="Picture Placeholder 98"/>
          <p:cNvSpPr>
            <a:spLocks noGrp="1"/>
          </p:cNvSpPr>
          <p:nvPr>
            <p:ph type="pic" sz="quarter" idx="14"/>
          </p:nvPr>
        </p:nvSpPr>
        <p:spPr>
          <a:xfrm>
            <a:off x="4381761" y="1922380"/>
            <a:ext cx="3427398" cy="162428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05" name="Text Placeholder 100"/>
          <p:cNvSpPr>
            <a:spLocks noGrp="1"/>
          </p:cNvSpPr>
          <p:nvPr>
            <p:ph type="body" sz="quarter" idx="15" hasCustomPrompt="1"/>
          </p:nvPr>
        </p:nvSpPr>
        <p:spPr>
          <a:xfrm>
            <a:off x="4381761" y="3546664"/>
            <a:ext cx="3427758" cy="416917"/>
          </a:xfrm>
          <a:solidFill>
            <a:schemeClr val="accent1"/>
          </a:solidFill>
        </p:spPr>
        <p:txBody>
          <a:bodyPr lIns="180000" r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Arial"/>
              <a:buNone/>
              <a:tabLst>
                <a:tab pos="3094038" algn="r"/>
              </a:tabLst>
              <a:defRPr sz="1000" cap="none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Arial"/>
              <a:buNone/>
              <a:tabLst>
                <a:tab pos="3094038" algn="r"/>
              </a:tabLst>
              <a:defRPr/>
            </a:pPr>
            <a:r>
              <a:rPr lang="en-US" dirty="0"/>
              <a:t>Use tab to right align second text</a:t>
            </a:r>
            <a:endParaRPr lang="nb-NO" dirty="0"/>
          </a:p>
        </p:txBody>
      </p:sp>
      <p:sp>
        <p:nvSpPr>
          <p:cNvPr id="113" name="Shape 2"/>
          <p:cNvSpPr>
            <a:spLocks noGrp="1"/>
          </p:cNvSpPr>
          <p:nvPr>
            <p:ph type="title"/>
          </p:nvPr>
        </p:nvSpPr>
        <p:spPr>
          <a:xfrm>
            <a:off x="581607" y="557999"/>
            <a:ext cx="10972800" cy="590931"/>
          </a:xfrm>
          <a:prstGeom prst="rect">
            <a:avLst/>
          </a:prstGeom>
          <a:ln w="12700">
            <a:miter lim="400000"/>
          </a:ln>
        </p:spPr>
        <p:txBody>
          <a:bodyPr lIns="0" rIns="45719">
            <a:spAutoFit/>
          </a:bodyPr>
          <a:lstStyle/>
          <a:p>
            <a:r>
              <a:rPr lang="nb-NO"/>
              <a:t>Klikk for å redigere tittelstil</a:t>
            </a:r>
            <a:endParaRPr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582700" y="1326774"/>
            <a:ext cx="360000" cy="0"/>
          </a:xfrm>
          <a:prstGeom prst="line">
            <a:avLst/>
          </a:prstGeom>
          <a:noFill/>
          <a:ln w="38100" cap="flat">
            <a:solidFill>
              <a:srgbClr val="00CBE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8210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81607" y="557999"/>
            <a:ext cx="10972800" cy="590931"/>
          </a:xfrm>
          <a:prstGeom prst="rect">
            <a:avLst/>
          </a:prstGeom>
          <a:ln w="12700">
            <a:miter lim="400000"/>
          </a:ln>
        </p:spPr>
        <p:txBody>
          <a:bodyPr lIns="0" rIns="45719">
            <a:spAutoFit/>
          </a:bodyPr>
          <a:lstStyle/>
          <a:p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0" rIns="45719">
            <a:normAutofit/>
          </a:bodyPr>
          <a:lstStyle/>
          <a:p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7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9" r:id="rId4"/>
    <p:sldLayoutId id="2147483660" r:id="rId5"/>
    <p:sldLayoutId id="2147483658" r:id="rId6"/>
  </p:sldLayoutIdLst>
  <p:transition spd="med"/>
  <p:txStyles>
    <p:titleStyle>
      <a:lvl1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titleStyle>
    <p:bodyStyle>
      <a:lvl1pPr marL="228600" marR="0" indent="-228600" algn="l" defTabSz="914400" rtl="0" eaLnBrk="1" latinLnBrk="0" hangingPunct="1">
        <a:lnSpc>
          <a:spcPct val="120000"/>
        </a:lnSpc>
        <a:spcBef>
          <a:spcPts val="1800"/>
        </a:spcBef>
        <a:spcAft>
          <a:spcPts val="0"/>
        </a:spcAft>
        <a:buClrTx/>
        <a:buSzPct val="75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723900" marR="0" indent="-266700" algn="l" defTabSz="914400" rtl="0" eaLnBrk="1" latinLnBrk="0" hangingPunct="1">
        <a:lnSpc>
          <a:spcPct val="120000"/>
        </a:lnSpc>
        <a:spcBef>
          <a:spcPts val="1800"/>
        </a:spcBef>
        <a:spcAft>
          <a:spcPts val="0"/>
        </a:spcAft>
        <a:buClrTx/>
        <a:buSzPct val="75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1234439" marR="0" indent="-320039" algn="l" defTabSz="914400" rtl="0" eaLnBrk="1" latinLnBrk="0" hangingPunct="1">
        <a:lnSpc>
          <a:spcPct val="120000"/>
        </a:lnSpc>
        <a:spcBef>
          <a:spcPts val="1800"/>
        </a:spcBef>
        <a:spcAft>
          <a:spcPts val="0"/>
        </a:spcAft>
        <a:buClrTx/>
        <a:buSzPct val="75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1727199" marR="0" indent="-355600" algn="l" defTabSz="914400" rtl="0" eaLnBrk="1" latinLnBrk="0" hangingPunct="1">
        <a:lnSpc>
          <a:spcPct val="120000"/>
        </a:lnSpc>
        <a:spcBef>
          <a:spcPts val="1800"/>
        </a:spcBef>
        <a:spcAft>
          <a:spcPts val="0"/>
        </a:spcAft>
        <a:buClrTx/>
        <a:buSzPct val="75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2184399" marR="0" indent="-355600" algn="l" defTabSz="914400" rtl="0" eaLnBrk="1" latinLnBrk="0" hangingPunct="1">
        <a:lnSpc>
          <a:spcPct val="120000"/>
        </a:lnSpc>
        <a:spcBef>
          <a:spcPts val="1800"/>
        </a:spcBef>
        <a:spcAft>
          <a:spcPts val="0"/>
        </a:spcAft>
        <a:buClrTx/>
        <a:buSzPct val="75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2641599" marR="0" indent="-355600" algn="l" defTabSz="914400" rtl="0" eaLnBrk="1" latinLnBrk="0" hangingPunct="1">
        <a:lnSpc>
          <a:spcPct val="12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3098799" marR="0" indent="-355600" algn="l" defTabSz="914400" rtl="0" eaLnBrk="1" latinLnBrk="0" hangingPunct="1">
        <a:lnSpc>
          <a:spcPct val="12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3555998" marR="0" indent="-355600" algn="l" defTabSz="914400" rtl="0" eaLnBrk="1" latinLnBrk="0" hangingPunct="1">
        <a:lnSpc>
          <a:spcPct val="12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4013198" marR="0" indent="-355600" algn="l" defTabSz="914400" rtl="0" eaLnBrk="1" latinLnBrk="0" hangingPunct="1">
        <a:lnSpc>
          <a:spcPct val="12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91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1371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1828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228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2743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3200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3657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33" y="2627215"/>
            <a:ext cx="11040335" cy="1717393"/>
          </a:xfrm>
        </p:spPr>
        <p:txBody>
          <a:bodyPr/>
          <a:lstStyle/>
          <a:p>
            <a:r>
              <a:rPr lang="nb-NO" sz="4400" dirty="0"/>
              <a:t>Beredskapsbygging - Grensesnitt </a:t>
            </a:r>
            <a:br>
              <a:rPr lang="nb-NO" sz="4400" dirty="0"/>
            </a:br>
            <a:r>
              <a:rPr lang="nb-NO" sz="4400" dirty="0"/>
              <a:t>Operatør - NOFO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722136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43380-7E96-4E2B-93F7-1E2553AE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4" y="557999"/>
            <a:ext cx="10972800" cy="555665"/>
          </a:xfrm>
        </p:spPr>
        <p:txBody>
          <a:bodyPr/>
          <a:lstStyle/>
          <a:p>
            <a:r>
              <a:rPr lang="nb-NO" dirty="0"/>
              <a:t>Beredskapsbygging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D39985B6-E478-4671-843F-9330CF7B0C94}"/>
              </a:ext>
            </a:extLst>
          </p:cNvPr>
          <p:cNvSpPr/>
          <p:nvPr/>
        </p:nvSpPr>
        <p:spPr>
          <a:xfrm>
            <a:off x="2245604" y="1651698"/>
            <a:ext cx="2539002" cy="2539002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735F4EF6-8022-4A52-BA3A-7FC9B1C6B9AF}"/>
              </a:ext>
            </a:extLst>
          </p:cNvPr>
          <p:cNvGrpSpPr/>
          <p:nvPr/>
        </p:nvGrpSpPr>
        <p:grpSpPr>
          <a:xfrm>
            <a:off x="2658929" y="3175099"/>
            <a:ext cx="2539002" cy="2539002"/>
            <a:chOff x="413325" y="1652439"/>
            <a:chExt cx="2539002" cy="2539002"/>
          </a:xfrm>
        </p:grpSpPr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79FEF4DC-E9A2-4C13-B866-A4BF158792B5}"/>
                </a:ext>
              </a:extLst>
            </p:cNvPr>
            <p:cNvSpPr/>
            <p:nvPr/>
          </p:nvSpPr>
          <p:spPr>
            <a:xfrm>
              <a:off x="413325" y="1652439"/>
              <a:ext cx="2539002" cy="25390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81F7D21E-9AFF-4F5E-B8C4-04926756A8A0}"/>
                </a:ext>
              </a:extLst>
            </p:cNvPr>
            <p:cNvSpPr txBox="1"/>
            <p:nvPr/>
          </p:nvSpPr>
          <p:spPr>
            <a:xfrm>
              <a:off x="487690" y="1726804"/>
              <a:ext cx="2390272" cy="2390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0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Verifikasjon av oljevernplan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1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Operativ status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1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NOFO utarbeider rapport</a:t>
              </a:r>
            </a:p>
          </p:txBody>
        </p: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6A6A5819-7199-4434-8B63-77F184DF26F3}"/>
              </a:ext>
            </a:extLst>
          </p:cNvPr>
          <p:cNvSpPr/>
          <p:nvPr/>
        </p:nvSpPr>
        <p:spPr>
          <a:xfrm>
            <a:off x="6489030" y="1403700"/>
            <a:ext cx="3320716" cy="615551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Operatørselskap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Beredskapsavdeling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7C9EAFD-F8C5-4E65-A365-99798FC17CC9}"/>
              </a:ext>
            </a:extLst>
          </p:cNvPr>
          <p:cNvSpPr/>
          <p:nvPr/>
        </p:nvSpPr>
        <p:spPr>
          <a:xfrm>
            <a:off x="6489030" y="5392424"/>
            <a:ext cx="3320716" cy="615551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NOFO</a:t>
            </a:r>
          </a:p>
          <a:p>
            <a:pPr algn="ctr"/>
            <a:r>
              <a:rPr lang="nb-NO" sz="1600" dirty="0"/>
              <a:t>Beredskapsbygging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466CE6A-505B-4E13-9668-434C9AAB9766}"/>
              </a:ext>
            </a:extLst>
          </p:cNvPr>
          <p:cNvSpPr txBox="1"/>
          <p:nvPr/>
        </p:nvSpPr>
        <p:spPr>
          <a:xfrm>
            <a:off x="6525125" y="2145823"/>
            <a:ext cx="3284621" cy="2985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b-NO" sz="1400" dirty="0"/>
              <a:t>Arrangerer operativ status hos NOFO med involverte parter. Går igjennom oljevernplanen. </a:t>
            </a:r>
            <a:endParaRPr kumimoji="0" lang="nb-NO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b-NO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16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b-NO" sz="1400" dirty="0"/>
              <a:t>Verifiserer oljevernressursene som situasjonen og oljevernplanen krever, etter føringer og ordre fra operatør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b-NO" sz="14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NOFO rapporter</a:t>
            </a:r>
            <a:r>
              <a:rPr lang="nb-NO" sz="1400" dirty="0"/>
              <a:t>er til operatør med operativ status</a:t>
            </a:r>
            <a:endParaRPr kumimoji="0" lang="nb-NO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Pil: opp og ned 9">
            <a:extLst>
              <a:ext uri="{FF2B5EF4-FFF2-40B4-BE49-F238E27FC236}">
                <a16:creationId xmlns:a16="http://schemas.microsoft.com/office/drawing/2014/main" id="{C471A474-C0A8-46B7-9960-8D537C1F31B2}"/>
              </a:ext>
            </a:extLst>
          </p:cNvPr>
          <p:cNvSpPr/>
          <p:nvPr/>
        </p:nvSpPr>
        <p:spPr>
          <a:xfrm>
            <a:off x="8050605" y="2882031"/>
            <a:ext cx="197566" cy="495780"/>
          </a:xfrm>
          <a:prstGeom prst="upDownArrow">
            <a:avLst/>
          </a:prstGeom>
          <a:solidFill>
            <a:schemeClr val="accent2"/>
          </a:solidFill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268516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BB9D2-92A8-436D-A485-FEA2CBFC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4" y="557999"/>
            <a:ext cx="10972800" cy="555665"/>
          </a:xfrm>
        </p:spPr>
        <p:txBody>
          <a:bodyPr/>
          <a:lstStyle/>
          <a:p>
            <a:r>
              <a:rPr lang="nb-NO" dirty="0"/>
              <a:t>Beredskapsbygging </a:t>
            </a:r>
          </a:p>
        </p:txBody>
      </p:sp>
      <p:sp>
        <p:nvSpPr>
          <p:cNvPr id="3" name="Pil: høyre med hakk 2">
            <a:extLst>
              <a:ext uri="{FF2B5EF4-FFF2-40B4-BE49-F238E27FC236}">
                <a16:creationId xmlns:a16="http://schemas.microsoft.com/office/drawing/2014/main" id="{1B2B6275-CB08-45AF-94BB-7AE0F79764CF}"/>
              </a:ext>
            </a:extLst>
          </p:cNvPr>
          <p:cNvSpPr/>
          <p:nvPr/>
        </p:nvSpPr>
        <p:spPr>
          <a:xfrm>
            <a:off x="1344246" y="1258811"/>
            <a:ext cx="9198708" cy="733659"/>
          </a:xfrm>
          <a:prstGeom prst="notchedRightArrow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FillTx/>
                <a:latin typeface="Open Sans"/>
                <a:ea typeface="Open Sans"/>
                <a:cs typeface="Open Sans"/>
                <a:sym typeface="Open Sans"/>
              </a:rPr>
              <a:t> 			  6 – 9 måneder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97BAF87-6425-4585-923E-C9B057BDA0A6}"/>
              </a:ext>
            </a:extLst>
          </p:cNvPr>
          <p:cNvSpPr/>
          <p:nvPr/>
        </p:nvSpPr>
        <p:spPr>
          <a:xfrm>
            <a:off x="1344246" y="2132596"/>
            <a:ext cx="9112739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/>
              <a:t>			   </a:t>
            </a: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Operatørselskap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F620699-6AF5-46E3-9170-41596A7A50FF}"/>
              </a:ext>
            </a:extLst>
          </p:cNvPr>
          <p:cNvSpPr/>
          <p:nvPr/>
        </p:nvSpPr>
        <p:spPr>
          <a:xfrm>
            <a:off x="1344246" y="6036381"/>
            <a:ext cx="9112739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/>
              <a:t>			                </a:t>
            </a: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NOFO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F4A486C-F41F-416B-AF82-CEF9D0661385}"/>
              </a:ext>
            </a:extLst>
          </p:cNvPr>
          <p:cNvSpPr/>
          <p:nvPr/>
        </p:nvSpPr>
        <p:spPr>
          <a:xfrm>
            <a:off x="2531667" y="2681431"/>
            <a:ext cx="870194" cy="3425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Lisenseier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27BC9EB-8BF7-4D89-9357-D9BA0F853A76}"/>
              </a:ext>
            </a:extLst>
          </p:cNvPr>
          <p:cNvSpPr/>
          <p:nvPr/>
        </p:nvSpPr>
        <p:spPr>
          <a:xfrm>
            <a:off x="3946719" y="2675062"/>
            <a:ext cx="865188" cy="360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HMS / miljø avd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2BD7729-925C-4311-A282-F387AFB043DB}"/>
              </a:ext>
            </a:extLst>
          </p:cNvPr>
          <p:cNvSpPr/>
          <p:nvPr/>
        </p:nvSpPr>
        <p:spPr>
          <a:xfrm>
            <a:off x="8770735" y="2672831"/>
            <a:ext cx="863600" cy="360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 avd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FEDD7F1-4175-4075-A450-B0479E2930FB}"/>
              </a:ext>
            </a:extLst>
          </p:cNvPr>
          <p:cNvSpPr/>
          <p:nvPr/>
        </p:nvSpPr>
        <p:spPr>
          <a:xfrm>
            <a:off x="5607420" y="2681431"/>
            <a:ext cx="865188" cy="360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HMS / miljø avd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91A6144-3783-4DE4-B02A-1B6D276021F4}"/>
              </a:ext>
            </a:extLst>
          </p:cNvPr>
          <p:cNvSpPr/>
          <p:nvPr/>
        </p:nvSpPr>
        <p:spPr>
          <a:xfrm>
            <a:off x="7123264" y="2685881"/>
            <a:ext cx="865187" cy="360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HMS / miljø avd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F93E06A-21C1-4DCF-8C71-3786A652C92C}"/>
              </a:ext>
            </a:extLst>
          </p:cNvPr>
          <p:cNvSpPr/>
          <p:nvPr/>
        </p:nvSpPr>
        <p:spPr>
          <a:xfrm>
            <a:off x="2696614" y="5502882"/>
            <a:ext cx="863600" cy="360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Beredskaps- bygging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36D84F-A684-4190-823F-E8252479D71B}"/>
              </a:ext>
            </a:extLst>
          </p:cNvPr>
          <p:cNvSpPr/>
          <p:nvPr/>
        </p:nvSpPr>
        <p:spPr>
          <a:xfrm>
            <a:off x="4200919" y="5520952"/>
            <a:ext cx="863600" cy="360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r>
              <a:rPr lang="nb-NO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Beredskaps- bygging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0EB5726-ECE7-4C11-8830-B9435DCA25F0}"/>
              </a:ext>
            </a:extLst>
          </p:cNvPr>
          <p:cNvSpPr/>
          <p:nvPr/>
        </p:nvSpPr>
        <p:spPr>
          <a:xfrm>
            <a:off x="9095699" y="5513300"/>
            <a:ext cx="863600" cy="358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r>
              <a:rPr lang="nb-NO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Beredskaps- bygging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E6288D8-8FE9-437D-B733-53EA9FED6427}"/>
              </a:ext>
            </a:extLst>
          </p:cNvPr>
          <p:cNvSpPr/>
          <p:nvPr/>
        </p:nvSpPr>
        <p:spPr>
          <a:xfrm>
            <a:off x="5870755" y="5535525"/>
            <a:ext cx="863600" cy="3587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r>
              <a:rPr lang="nb-NO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Beredskaps- bygging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4B01C1C-F7B3-4BD9-A2C8-785F53E7F15E}"/>
              </a:ext>
            </a:extLst>
          </p:cNvPr>
          <p:cNvSpPr/>
          <p:nvPr/>
        </p:nvSpPr>
        <p:spPr>
          <a:xfrm>
            <a:off x="7483227" y="5519336"/>
            <a:ext cx="863600" cy="358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r>
              <a:rPr lang="nb-NO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Beredskaps- bygging</a:t>
            </a: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219C4CB7-9FD6-4DC1-B9A4-3BD5D6824AB4}"/>
              </a:ext>
            </a:extLst>
          </p:cNvPr>
          <p:cNvSpPr/>
          <p:nvPr/>
        </p:nvSpPr>
        <p:spPr>
          <a:xfrm>
            <a:off x="2330206" y="3365902"/>
            <a:ext cx="1009456" cy="1009456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342375F1-CA62-493E-959F-72E99E70AC40}"/>
              </a:ext>
            </a:extLst>
          </p:cNvPr>
          <p:cNvGrpSpPr/>
          <p:nvPr/>
        </p:nvGrpSpPr>
        <p:grpSpPr>
          <a:xfrm>
            <a:off x="2494536" y="3971576"/>
            <a:ext cx="1267758" cy="1267758"/>
            <a:chOff x="166205" y="2246380"/>
            <a:chExt cx="1009456" cy="1009456"/>
          </a:xfrm>
        </p:grpSpPr>
        <p:sp>
          <p:nvSpPr>
            <p:cNvPr id="30" name="Rektangel: avrundede hjørner 29">
              <a:extLst>
                <a:ext uri="{FF2B5EF4-FFF2-40B4-BE49-F238E27FC236}">
                  <a16:creationId xmlns:a16="http://schemas.microsoft.com/office/drawing/2014/main" id="{480D44DC-4BBF-4014-8BB1-CEA2F0D1E2D0}"/>
                </a:ext>
              </a:extLst>
            </p:cNvPr>
            <p:cNvSpPr/>
            <p:nvPr/>
          </p:nvSpPr>
          <p:spPr>
            <a:xfrm>
              <a:off x="166205" y="2246380"/>
              <a:ext cx="1009456" cy="10094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ktangel: avrundede hjørner 5">
              <a:extLst>
                <a:ext uri="{FF2B5EF4-FFF2-40B4-BE49-F238E27FC236}">
                  <a16:creationId xmlns:a16="http://schemas.microsoft.com/office/drawing/2014/main" id="{E0894968-DABD-4B3F-AAD4-46E7C2B37C09}"/>
                </a:ext>
              </a:extLst>
            </p:cNvPr>
            <p:cNvSpPr txBox="1"/>
            <p:nvPr/>
          </p:nvSpPr>
          <p:spPr>
            <a:xfrm>
              <a:off x="195771" y="2275946"/>
              <a:ext cx="950324" cy="950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9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Prospektmøte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Foreløpige nøkkeldata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Mulige særskilte beredskapsbehov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nb-NO" sz="900" dirty="0"/>
                <a:t>Opprette profilkort hos NOFO på brønn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9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CAE25855-F96C-44FC-A734-4C93A4609762}"/>
              </a:ext>
            </a:extLst>
          </p:cNvPr>
          <p:cNvSpPr/>
          <p:nvPr/>
        </p:nvSpPr>
        <p:spPr>
          <a:xfrm>
            <a:off x="5501681" y="3356388"/>
            <a:ext cx="1009456" cy="1009456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552E22DC-6163-419B-AB0F-DC17A59AE2BB}"/>
              </a:ext>
            </a:extLst>
          </p:cNvPr>
          <p:cNvGrpSpPr/>
          <p:nvPr/>
        </p:nvGrpSpPr>
        <p:grpSpPr>
          <a:xfrm>
            <a:off x="5651798" y="3922752"/>
            <a:ext cx="1277272" cy="1277272"/>
            <a:chOff x="3347480" y="2246380"/>
            <a:chExt cx="1009456" cy="1009456"/>
          </a:xfrm>
        </p:grpSpPr>
        <p:sp>
          <p:nvSpPr>
            <p:cNvPr id="28" name="Rektangel: avrundede hjørner 27">
              <a:extLst>
                <a:ext uri="{FF2B5EF4-FFF2-40B4-BE49-F238E27FC236}">
                  <a16:creationId xmlns:a16="http://schemas.microsoft.com/office/drawing/2014/main" id="{DE71D76D-C902-4B45-A51E-FD50A0887A6D}"/>
                </a:ext>
              </a:extLst>
            </p:cNvPr>
            <p:cNvSpPr/>
            <p:nvPr/>
          </p:nvSpPr>
          <p:spPr>
            <a:xfrm>
              <a:off x="3347480" y="2246380"/>
              <a:ext cx="1009456" cy="10094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ktangel: avrundede hjørner 8">
              <a:extLst>
                <a:ext uri="{FF2B5EF4-FFF2-40B4-BE49-F238E27FC236}">
                  <a16:creationId xmlns:a16="http://schemas.microsoft.com/office/drawing/2014/main" id="{964D8A39-97FA-46ED-B693-E71DC7D00963}"/>
                </a:ext>
              </a:extLst>
            </p:cNvPr>
            <p:cNvSpPr txBox="1"/>
            <p:nvPr/>
          </p:nvSpPr>
          <p:spPr>
            <a:xfrm>
              <a:off x="3377046" y="2275946"/>
              <a:ext cx="950324" cy="950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9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Operatør sender </a:t>
              </a:r>
              <a:br>
                <a:rPr lang="nb-NO" sz="900" kern="1200" dirty="0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br>
                <a:rPr lang="nb-NO" sz="900" kern="1200" dirty="0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Søknad om utslippstillatelse til Miljødirektoratet</a:t>
              </a:r>
            </a:p>
          </p:txBody>
        </p:sp>
      </p:grp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id="{88A0D707-1B33-4E19-BB71-C5D0A6AD1198}"/>
              </a:ext>
            </a:extLst>
          </p:cNvPr>
          <p:cNvSpPr/>
          <p:nvPr/>
        </p:nvSpPr>
        <p:spPr>
          <a:xfrm>
            <a:off x="7099744" y="3331756"/>
            <a:ext cx="1009456" cy="1009456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0F36EDC9-0B21-44BA-9FE0-E6140BED230C}"/>
              </a:ext>
            </a:extLst>
          </p:cNvPr>
          <p:cNvGrpSpPr/>
          <p:nvPr/>
        </p:nvGrpSpPr>
        <p:grpSpPr>
          <a:xfrm>
            <a:off x="7264075" y="3937430"/>
            <a:ext cx="1301904" cy="1301904"/>
            <a:chOff x="4912490" y="2246380"/>
            <a:chExt cx="1009456" cy="1009456"/>
          </a:xfrm>
        </p:grpSpPr>
        <p:sp>
          <p:nvSpPr>
            <p:cNvPr id="26" name="Rektangel: avrundede hjørner 25">
              <a:extLst>
                <a:ext uri="{FF2B5EF4-FFF2-40B4-BE49-F238E27FC236}">
                  <a16:creationId xmlns:a16="http://schemas.microsoft.com/office/drawing/2014/main" id="{37C72C93-80E6-4B8F-9318-670482F9EAA3}"/>
                </a:ext>
              </a:extLst>
            </p:cNvPr>
            <p:cNvSpPr/>
            <p:nvPr/>
          </p:nvSpPr>
          <p:spPr>
            <a:xfrm>
              <a:off x="4912490" y="2246380"/>
              <a:ext cx="1009456" cy="10094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ktangel: avrundede hjørner 11">
              <a:extLst>
                <a:ext uri="{FF2B5EF4-FFF2-40B4-BE49-F238E27FC236}">
                  <a16:creationId xmlns:a16="http://schemas.microsoft.com/office/drawing/2014/main" id="{F40D9A51-BC39-4348-B7E5-0F79BAF0DC0A}"/>
                </a:ext>
              </a:extLst>
            </p:cNvPr>
            <p:cNvSpPr txBox="1"/>
            <p:nvPr/>
          </p:nvSpPr>
          <p:spPr>
            <a:xfrm>
              <a:off x="4942056" y="2275946"/>
              <a:ext cx="950324" cy="950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Operatør utarbeider oljevernplan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8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Beredskapsbestilling</a:t>
              </a:r>
            </a:p>
            <a:p>
              <a:pPr marL="57150" lvl="1" indent="-57150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nb-NO" sz="8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Beramme operativ status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8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NOFO kvitterer for mottak av oljevernplan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8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FD7C1B8C-C878-4893-8BFB-ADC41EBCB664}"/>
              </a:ext>
            </a:extLst>
          </p:cNvPr>
          <p:cNvSpPr/>
          <p:nvPr/>
        </p:nvSpPr>
        <p:spPr>
          <a:xfrm>
            <a:off x="8697807" y="3342681"/>
            <a:ext cx="1009456" cy="1009456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BED95CC3-EDB1-4330-B0BD-4BE8ADF5DA89}"/>
              </a:ext>
            </a:extLst>
          </p:cNvPr>
          <p:cNvGrpSpPr/>
          <p:nvPr/>
        </p:nvGrpSpPr>
        <p:grpSpPr>
          <a:xfrm>
            <a:off x="8886771" y="3948355"/>
            <a:ext cx="1281456" cy="1281456"/>
            <a:chOff x="6477499" y="2246380"/>
            <a:chExt cx="1009456" cy="1009456"/>
          </a:xfrm>
        </p:grpSpPr>
        <p:sp>
          <p:nvSpPr>
            <p:cNvPr id="24" name="Rektangel: avrundede hjørner 23">
              <a:extLst>
                <a:ext uri="{FF2B5EF4-FFF2-40B4-BE49-F238E27FC236}">
                  <a16:creationId xmlns:a16="http://schemas.microsoft.com/office/drawing/2014/main" id="{0BEC5EF6-A309-4BF6-BFE0-C749C6BAB2D3}"/>
                </a:ext>
              </a:extLst>
            </p:cNvPr>
            <p:cNvSpPr/>
            <p:nvPr/>
          </p:nvSpPr>
          <p:spPr>
            <a:xfrm>
              <a:off x="6477499" y="2246380"/>
              <a:ext cx="1009456" cy="10094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ktangel: avrundede hjørner 14">
              <a:extLst>
                <a:ext uri="{FF2B5EF4-FFF2-40B4-BE49-F238E27FC236}">
                  <a16:creationId xmlns:a16="http://schemas.microsoft.com/office/drawing/2014/main" id="{0AEFF1C5-61AA-42EE-94F3-B86331665DDE}"/>
                </a:ext>
              </a:extLst>
            </p:cNvPr>
            <p:cNvSpPr txBox="1"/>
            <p:nvPr/>
          </p:nvSpPr>
          <p:spPr>
            <a:xfrm>
              <a:off x="6507065" y="2275946"/>
              <a:ext cx="950324" cy="950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5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Verifikasjon  av oljevernplan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Operativ status oljevernplan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NOFO utarbeider rapport</a:t>
              </a:r>
            </a:p>
          </p:txBody>
        </p:sp>
      </p:grpSp>
      <p:sp>
        <p:nvSpPr>
          <p:cNvPr id="32" name="Rektangel: avrundede hjørner 31">
            <a:extLst>
              <a:ext uri="{FF2B5EF4-FFF2-40B4-BE49-F238E27FC236}">
                <a16:creationId xmlns:a16="http://schemas.microsoft.com/office/drawing/2014/main" id="{9C8B6E78-148C-4208-B646-2AF061E0F8CC}"/>
              </a:ext>
            </a:extLst>
          </p:cNvPr>
          <p:cNvSpPr/>
          <p:nvPr/>
        </p:nvSpPr>
        <p:spPr>
          <a:xfrm>
            <a:off x="3865649" y="3368909"/>
            <a:ext cx="1009456" cy="1009456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990ACE-CE87-40B7-97E8-4587DA93A667}"/>
              </a:ext>
            </a:extLst>
          </p:cNvPr>
          <p:cNvGrpSpPr/>
          <p:nvPr/>
        </p:nvGrpSpPr>
        <p:grpSpPr>
          <a:xfrm>
            <a:off x="3978723" y="3974582"/>
            <a:ext cx="1352283" cy="1227619"/>
            <a:chOff x="1679960" y="2246380"/>
            <a:chExt cx="1111966" cy="1009456"/>
          </a:xfrm>
        </p:grpSpPr>
        <p:sp>
          <p:nvSpPr>
            <p:cNvPr id="34" name="Rektangel: avrundede hjørner 33">
              <a:extLst>
                <a:ext uri="{FF2B5EF4-FFF2-40B4-BE49-F238E27FC236}">
                  <a16:creationId xmlns:a16="http://schemas.microsoft.com/office/drawing/2014/main" id="{559642C1-B272-48A5-9C8D-7A02193E1BB9}"/>
                </a:ext>
              </a:extLst>
            </p:cNvPr>
            <p:cNvSpPr/>
            <p:nvPr/>
          </p:nvSpPr>
          <p:spPr>
            <a:xfrm>
              <a:off x="1679960" y="2246380"/>
              <a:ext cx="1111966" cy="10094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ktangel: avrundede hjørner 5">
              <a:extLst>
                <a:ext uri="{FF2B5EF4-FFF2-40B4-BE49-F238E27FC236}">
                  <a16:creationId xmlns:a16="http://schemas.microsoft.com/office/drawing/2014/main" id="{A22B1BED-F1F9-4AD8-9E03-E5DCAC981C09}"/>
                </a:ext>
              </a:extLst>
            </p:cNvPr>
            <p:cNvSpPr txBox="1"/>
            <p:nvPr/>
          </p:nvSpPr>
          <p:spPr>
            <a:xfrm>
              <a:off x="1709526" y="2275946"/>
              <a:ext cx="1052834" cy="950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Operatør utarbeider miljørisiko- og beredskapsanalyse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Ressursbehov og responstider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Særskilte behov og alternative løsninger</a:t>
              </a:r>
            </a:p>
          </p:txBody>
        </p:sp>
      </p:grp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3B4FFEF9-1C46-4279-9755-BFFB8D7C7CBF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966764" y="3023937"/>
            <a:ext cx="0" cy="357719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874507BF-DB2B-4AC0-9889-D2533B847609}"/>
              </a:ext>
            </a:extLst>
          </p:cNvPr>
          <p:cNvCxnSpPr>
            <a:cxnSpLocks/>
          </p:cNvCxnSpPr>
          <p:nvPr/>
        </p:nvCxnSpPr>
        <p:spPr>
          <a:xfrm>
            <a:off x="4370377" y="3075939"/>
            <a:ext cx="0" cy="289963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Rett pilkobling 40">
            <a:extLst>
              <a:ext uri="{FF2B5EF4-FFF2-40B4-BE49-F238E27FC236}">
                <a16:creationId xmlns:a16="http://schemas.microsoft.com/office/drawing/2014/main" id="{368083C9-170D-4B5F-B8A0-46D56D718827}"/>
              </a:ext>
            </a:extLst>
          </p:cNvPr>
          <p:cNvCxnSpPr>
            <a:cxnSpLocks/>
          </p:cNvCxnSpPr>
          <p:nvPr/>
        </p:nvCxnSpPr>
        <p:spPr>
          <a:xfrm>
            <a:off x="5870755" y="3046243"/>
            <a:ext cx="0" cy="319659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Rett pilkobling 41">
            <a:extLst>
              <a:ext uri="{FF2B5EF4-FFF2-40B4-BE49-F238E27FC236}">
                <a16:creationId xmlns:a16="http://schemas.microsoft.com/office/drawing/2014/main" id="{5CE50F71-B259-4873-8600-A0DEBED6FB6D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554806" y="3046243"/>
            <a:ext cx="1052" cy="276914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Rett pilkobling 42">
            <a:extLst>
              <a:ext uri="{FF2B5EF4-FFF2-40B4-BE49-F238E27FC236}">
                <a16:creationId xmlns:a16="http://schemas.microsoft.com/office/drawing/2014/main" id="{202E1E01-1380-4901-A016-ADF7D7F09FBB}"/>
              </a:ext>
            </a:extLst>
          </p:cNvPr>
          <p:cNvCxnSpPr>
            <a:cxnSpLocks/>
          </p:cNvCxnSpPr>
          <p:nvPr/>
        </p:nvCxnSpPr>
        <p:spPr>
          <a:xfrm flipH="1">
            <a:off x="9199123" y="3024050"/>
            <a:ext cx="3412" cy="323194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ED8EE763-C632-47E5-B512-BA4D36C27A5A}"/>
              </a:ext>
            </a:extLst>
          </p:cNvPr>
          <p:cNvCxnSpPr>
            <a:cxnSpLocks/>
          </p:cNvCxnSpPr>
          <p:nvPr/>
        </p:nvCxnSpPr>
        <p:spPr>
          <a:xfrm flipV="1">
            <a:off x="6135449" y="3041793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792C33E0-21BF-4F23-AD78-96ED4FD7A11D}"/>
              </a:ext>
            </a:extLst>
          </p:cNvPr>
          <p:cNvCxnSpPr>
            <a:cxnSpLocks/>
          </p:cNvCxnSpPr>
          <p:nvPr/>
        </p:nvCxnSpPr>
        <p:spPr>
          <a:xfrm flipV="1">
            <a:off x="3128414" y="5192279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Rett pilkobling 56">
            <a:extLst>
              <a:ext uri="{FF2B5EF4-FFF2-40B4-BE49-F238E27FC236}">
                <a16:creationId xmlns:a16="http://schemas.microsoft.com/office/drawing/2014/main" id="{20E0DD87-1843-4960-9D1F-EDE63C9140C2}"/>
              </a:ext>
            </a:extLst>
          </p:cNvPr>
          <p:cNvCxnSpPr>
            <a:cxnSpLocks/>
          </p:cNvCxnSpPr>
          <p:nvPr/>
        </p:nvCxnSpPr>
        <p:spPr>
          <a:xfrm flipV="1">
            <a:off x="4654864" y="5206357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AFA52147-D4CC-42B2-B4E1-941187FF95AD}"/>
              </a:ext>
            </a:extLst>
          </p:cNvPr>
          <p:cNvCxnSpPr>
            <a:cxnSpLocks/>
          </p:cNvCxnSpPr>
          <p:nvPr/>
        </p:nvCxnSpPr>
        <p:spPr>
          <a:xfrm flipV="1">
            <a:off x="6302555" y="5188287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Rett pilkobling 58">
            <a:extLst>
              <a:ext uri="{FF2B5EF4-FFF2-40B4-BE49-F238E27FC236}">
                <a16:creationId xmlns:a16="http://schemas.microsoft.com/office/drawing/2014/main" id="{CF38870B-D511-4EF1-869F-9F315725FDB4}"/>
              </a:ext>
            </a:extLst>
          </p:cNvPr>
          <p:cNvCxnSpPr>
            <a:cxnSpLocks/>
          </p:cNvCxnSpPr>
          <p:nvPr/>
        </p:nvCxnSpPr>
        <p:spPr>
          <a:xfrm flipV="1">
            <a:off x="7915027" y="5206357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Rett pilkobling 59">
            <a:extLst>
              <a:ext uri="{FF2B5EF4-FFF2-40B4-BE49-F238E27FC236}">
                <a16:creationId xmlns:a16="http://schemas.microsoft.com/office/drawing/2014/main" id="{8BCFF8BA-ED6F-46CF-A32B-9F0F1F617F5D}"/>
              </a:ext>
            </a:extLst>
          </p:cNvPr>
          <p:cNvCxnSpPr>
            <a:cxnSpLocks/>
          </p:cNvCxnSpPr>
          <p:nvPr/>
        </p:nvCxnSpPr>
        <p:spPr>
          <a:xfrm flipV="1">
            <a:off x="9527499" y="5200024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612850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576000" y="558000"/>
            <a:ext cx="3205426" cy="504177"/>
          </a:xfrm>
        </p:spPr>
        <p:txBody>
          <a:bodyPr/>
          <a:lstStyle/>
          <a:p>
            <a:r>
              <a:rPr lang="nb-NO" sz="2400" noProof="0" dirty="0"/>
              <a:t>Beredskapsbygging 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1800" dirty="0"/>
              <a:t>Utgangspunktet for orienteringen er leteboring. Prosessen er direkte overførbar til feltutvikling og produksjon </a:t>
            </a:r>
          </a:p>
          <a:p>
            <a:r>
              <a:rPr lang="nb-NO" sz="1800" noProof="0" dirty="0"/>
              <a:t>Gjennom hele prosessen er NOFOs hovedfokus å ha en rådgiverrolle</a:t>
            </a:r>
            <a:endParaRPr lang="nb-NO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noProof="0" dirty="0"/>
              <a:t>Beredskapsløsninger</a:t>
            </a:r>
            <a:endParaRPr lang="nb-NO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noProof="0" dirty="0"/>
              <a:t>Diskutere analyseresultater med operatør og konsulentselskap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600" dirty="0"/>
              <a:t>Operativ og miljøfaglig tilnærming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600"/>
              <a:t>Diskutere metoder for bekjempning inkludert mekanisk oppsamling, overvåking og dispergering</a:t>
            </a:r>
            <a:endParaRPr lang="nb-NO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noProof="0" dirty="0"/>
              <a:t>Bistå med råd og innspill i forbindelse med søknad om utslippstillatelse </a:t>
            </a:r>
          </a:p>
          <a:p>
            <a:r>
              <a:rPr lang="nb-NO" sz="1800" dirty="0"/>
              <a:t>Formell beredskapsbestilling fra operatør foreligger først når oljevernplanen er mottatt</a:t>
            </a:r>
          </a:p>
          <a:p>
            <a:r>
              <a:rPr lang="nb-NO" sz="1800" dirty="0"/>
              <a:t>Oljevernplanen sendes NOFO senest 3 uker før oppstart</a:t>
            </a:r>
            <a:endParaRPr lang="nb-NO" sz="1800" noProof="0" dirty="0"/>
          </a:p>
          <a:p>
            <a:pPr marL="0" indent="0">
              <a:buNone/>
            </a:pPr>
            <a:endParaRPr lang="nb-NO" sz="2000" noProof="0" dirty="0"/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pPr/>
              <a:t>2</a:t>
            </a:fld>
            <a:endParaRPr lang="nb-NO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BB9D2-92A8-436D-A485-FEA2CBFC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4" y="557999"/>
            <a:ext cx="10972800" cy="555665"/>
          </a:xfrm>
        </p:spPr>
        <p:txBody>
          <a:bodyPr/>
          <a:lstStyle/>
          <a:p>
            <a:r>
              <a:rPr lang="nb-NO" dirty="0"/>
              <a:t>Beredskapsbygging </a:t>
            </a:r>
          </a:p>
        </p:txBody>
      </p:sp>
      <p:sp>
        <p:nvSpPr>
          <p:cNvPr id="3" name="Pil: høyre med hakk 2">
            <a:extLst>
              <a:ext uri="{FF2B5EF4-FFF2-40B4-BE49-F238E27FC236}">
                <a16:creationId xmlns:a16="http://schemas.microsoft.com/office/drawing/2014/main" id="{1B2B6275-CB08-45AF-94BB-7AE0F79764CF}"/>
              </a:ext>
            </a:extLst>
          </p:cNvPr>
          <p:cNvSpPr/>
          <p:nvPr/>
        </p:nvSpPr>
        <p:spPr>
          <a:xfrm>
            <a:off x="1344246" y="1258811"/>
            <a:ext cx="9198708" cy="733659"/>
          </a:xfrm>
          <a:prstGeom prst="notchedRightArrow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FillTx/>
                <a:latin typeface="Open Sans"/>
                <a:ea typeface="Open Sans"/>
                <a:cs typeface="Open Sans"/>
                <a:sym typeface="Open Sans"/>
              </a:rPr>
              <a:t> 			  6 – 9 måneder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97BAF87-6425-4585-923E-C9B057BDA0A6}"/>
              </a:ext>
            </a:extLst>
          </p:cNvPr>
          <p:cNvSpPr/>
          <p:nvPr/>
        </p:nvSpPr>
        <p:spPr>
          <a:xfrm>
            <a:off x="1344246" y="2132596"/>
            <a:ext cx="9112739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/>
              <a:t>			   </a:t>
            </a: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Operatørselskap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F620699-6AF5-46E3-9170-41596A7A50FF}"/>
              </a:ext>
            </a:extLst>
          </p:cNvPr>
          <p:cNvSpPr/>
          <p:nvPr/>
        </p:nvSpPr>
        <p:spPr>
          <a:xfrm>
            <a:off x="1344246" y="6036381"/>
            <a:ext cx="9112739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/>
              <a:t>			                </a:t>
            </a: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NOFO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F4A486C-F41F-416B-AF82-CEF9D0661385}"/>
              </a:ext>
            </a:extLst>
          </p:cNvPr>
          <p:cNvSpPr/>
          <p:nvPr/>
        </p:nvSpPr>
        <p:spPr>
          <a:xfrm>
            <a:off x="2531667" y="2681431"/>
            <a:ext cx="870194" cy="3425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Lisenseier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27BC9EB-8BF7-4D89-9357-D9BA0F853A76}"/>
              </a:ext>
            </a:extLst>
          </p:cNvPr>
          <p:cNvSpPr/>
          <p:nvPr/>
        </p:nvSpPr>
        <p:spPr>
          <a:xfrm>
            <a:off x="3946719" y="2675062"/>
            <a:ext cx="865188" cy="360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HMS / miljø avd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2BD7729-925C-4311-A282-F387AFB043DB}"/>
              </a:ext>
            </a:extLst>
          </p:cNvPr>
          <p:cNvSpPr/>
          <p:nvPr/>
        </p:nvSpPr>
        <p:spPr>
          <a:xfrm>
            <a:off x="8770735" y="2672831"/>
            <a:ext cx="863600" cy="360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 avd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FEDD7F1-4175-4075-A450-B0479E2930FB}"/>
              </a:ext>
            </a:extLst>
          </p:cNvPr>
          <p:cNvSpPr/>
          <p:nvPr/>
        </p:nvSpPr>
        <p:spPr>
          <a:xfrm>
            <a:off x="5607420" y="2681431"/>
            <a:ext cx="865188" cy="360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HMS / miljø avd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91A6144-3783-4DE4-B02A-1B6D276021F4}"/>
              </a:ext>
            </a:extLst>
          </p:cNvPr>
          <p:cNvSpPr/>
          <p:nvPr/>
        </p:nvSpPr>
        <p:spPr>
          <a:xfrm>
            <a:off x="7123264" y="2685881"/>
            <a:ext cx="865187" cy="360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HMS / miljø avd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F93E06A-21C1-4DCF-8C71-3786A652C92C}"/>
              </a:ext>
            </a:extLst>
          </p:cNvPr>
          <p:cNvSpPr/>
          <p:nvPr/>
        </p:nvSpPr>
        <p:spPr>
          <a:xfrm>
            <a:off x="2696614" y="5502882"/>
            <a:ext cx="863600" cy="360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Beredskaps- bygging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36D84F-A684-4190-823F-E8252479D71B}"/>
              </a:ext>
            </a:extLst>
          </p:cNvPr>
          <p:cNvSpPr/>
          <p:nvPr/>
        </p:nvSpPr>
        <p:spPr>
          <a:xfrm>
            <a:off x="4200919" y="5520952"/>
            <a:ext cx="863600" cy="360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r>
              <a:rPr lang="nb-NO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Beredskaps- bygging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0EB5726-ECE7-4C11-8830-B9435DCA25F0}"/>
              </a:ext>
            </a:extLst>
          </p:cNvPr>
          <p:cNvSpPr/>
          <p:nvPr/>
        </p:nvSpPr>
        <p:spPr>
          <a:xfrm>
            <a:off x="9095699" y="5513300"/>
            <a:ext cx="863600" cy="358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r>
              <a:rPr lang="nb-NO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Beredskaps- bygging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E6288D8-8FE9-437D-B733-53EA9FED6427}"/>
              </a:ext>
            </a:extLst>
          </p:cNvPr>
          <p:cNvSpPr/>
          <p:nvPr/>
        </p:nvSpPr>
        <p:spPr>
          <a:xfrm>
            <a:off x="5870755" y="5535525"/>
            <a:ext cx="863600" cy="3587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r>
              <a:rPr lang="nb-NO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Beredskaps- bygging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4B01C1C-F7B3-4BD9-A2C8-785F53E7F15E}"/>
              </a:ext>
            </a:extLst>
          </p:cNvPr>
          <p:cNvSpPr/>
          <p:nvPr/>
        </p:nvSpPr>
        <p:spPr>
          <a:xfrm>
            <a:off x="7483227" y="5519336"/>
            <a:ext cx="863600" cy="358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r>
              <a:rPr lang="nb-NO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Beredskaps- bygging</a:t>
            </a: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219C4CB7-9FD6-4DC1-B9A4-3BD5D6824AB4}"/>
              </a:ext>
            </a:extLst>
          </p:cNvPr>
          <p:cNvSpPr/>
          <p:nvPr/>
        </p:nvSpPr>
        <p:spPr>
          <a:xfrm>
            <a:off x="2330206" y="3365902"/>
            <a:ext cx="1009456" cy="1009456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342375F1-CA62-493E-959F-72E99E70AC40}"/>
              </a:ext>
            </a:extLst>
          </p:cNvPr>
          <p:cNvGrpSpPr/>
          <p:nvPr/>
        </p:nvGrpSpPr>
        <p:grpSpPr>
          <a:xfrm>
            <a:off x="2494536" y="3971576"/>
            <a:ext cx="1267758" cy="1267758"/>
            <a:chOff x="166205" y="2246380"/>
            <a:chExt cx="1009456" cy="1009456"/>
          </a:xfrm>
        </p:grpSpPr>
        <p:sp>
          <p:nvSpPr>
            <p:cNvPr id="30" name="Rektangel: avrundede hjørner 29">
              <a:extLst>
                <a:ext uri="{FF2B5EF4-FFF2-40B4-BE49-F238E27FC236}">
                  <a16:creationId xmlns:a16="http://schemas.microsoft.com/office/drawing/2014/main" id="{480D44DC-4BBF-4014-8BB1-CEA2F0D1E2D0}"/>
                </a:ext>
              </a:extLst>
            </p:cNvPr>
            <p:cNvSpPr/>
            <p:nvPr/>
          </p:nvSpPr>
          <p:spPr>
            <a:xfrm>
              <a:off x="166205" y="2246380"/>
              <a:ext cx="1009456" cy="10094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ktangel: avrundede hjørner 5">
              <a:extLst>
                <a:ext uri="{FF2B5EF4-FFF2-40B4-BE49-F238E27FC236}">
                  <a16:creationId xmlns:a16="http://schemas.microsoft.com/office/drawing/2014/main" id="{E0894968-DABD-4B3F-AAD4-46E7C2B37C09}"/>
                </a:ext>
              </a:extLst>
            </p:cNvPr>
            <p:cNvSpPr txBox="1"/>
            <p:nvPr/>
          </p:nvSpPr>
          <p:spPr>
            <a:xfrm>
              <a:off x="195771" y="2275946"/>
              <a:ext cx="950324" cy="950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9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Prospektmøte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Foreløpige nøkkeldata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Mulige særskilte beredskapsbehov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nb-NO" sz="900" dirty="0"/>
                <a:t>Opprette profilkort hos NOFO på brønn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9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CAE25855-F96C-44FC-A734-4C93A4609762}"/>
              </a:ext>
            </a:extLst>
          </p:cNvPr>
          <p:cNvSpPr/>
          <p:nvPr/>
        </p:nvSpPr>
        <p:spPr>
          <a:xfrm>
            <a:off x="5501681" y="3356388"/>
            <a:ext cx="1009456" cy="1009456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552E22DC-6163-419B-AB0F-DC17A59AE2BB}"/>
              </a:ext>
            </a:extLst>
          </p:cNvPr>
          <p:cNvGrpSpPr/>
          <p:nvPr/>
        </p:nvGrpSpPr>
        <p:grpSpPr>
          <a:xfrm>
            <a:off x="5651798" y="3922752"/>
            <a:ext cx="1277272" cy="1277272"/>
            <a:chOff x="3347480" y="2246380"/>
            <a:chExt cx="1009456" cy="1009456"/>
          </a:xfrm>
        </p:grpSpPr>
        <p:sp>
          <p:nvSpPr>
            <p:cNvPr id="28" name="Rektangel: avrundede hjørner 27">
              <a:extLst>
                <a:ext uri="{FF2B5EF4-FFF2-40B4-BE49-F238E27FC236}">
                  <a16:creationId xmlns:a16="http://schemas.microsoft.com/office/drawing/2014/main" id="{DE71D76D-C902-4B45-A51E-FD50A0887A6D}"/>
                </a:ext>
              </a:extLst>
            </p:cNvPr>
            <p:cNvSpPr/>
            <p:nvPr/>
          </p:nvSpPr>
          <p:spPr>
            <a:xfrm>
              <a:off x="3347480" y="2246380"/>
              <a:ext cx="1009456" cy="10094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ktangel: avrundede hjørner 8">
              <a:extLst>
                <a:ext uri="{FF2B5EF4-FFF2-40B4-BE49-F238E27FC236}">
                  <a16:creationId xmlns:a16="http://schemas.microsoft.com/office/drawing/2014/main" id="{964D8A39-97FA-46ED-B693-E71DC7D00963}"/>
                </a:ext>
              </a:extLst>
            </p:cNvPr>
            <p:cNvSpPr txBox="1"/>
            <p:nvPr/>
          </p:nvSpPr>
          <p:spPr>
            <a:xfrm>
              <a:off x="3377046" y="2275946"/>
              <a:ext cx="950324" cy="950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9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Operatør sender </a:t>
              </a:r>
              <a:br>
                <a:rPr lang="nb-NO" sz="900" kern="1200" dirty="0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br>
                <a:rPr lang="nb-NO" sz="900" kern="1200" dirty="0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Søknad om utslippstillatelse til Miljødirektoratet</a:t>
              </a:r>
            </a:p>
          </p:txBody>
        </p:sp>
      </p:grp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id="{88A0D707-1B33-4E19-BB71-C5D0A6AD1198}"/>
              </a:ext>
            </a:extLst>
          </p:cNvPr>
          <p:cNvSpPr/>
          <p:nvPr/>
        </p:nvSpPr>
        <p:spPr>
          <a:xfrm>
            <a:off x="7099744" y="3331756"/>
            <a:ext cx="1009456" cy="1009456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0F36EDC9-0B21-44BA-9FE0-E6140BED230C}"/>
              </a:ext>
            </a:extLst>
          </p:cNvPr>
          <p:cNvGrpSpPr/>
          <p:nvPr/>
        </p:nvGrpSpPr>
        <p:grpSpPr>
          <a:xfrm>
            <a:off x="7264075" y="3937430"/>
            <a:ext cx="1301904" cy="1301904"/>
            <a:chOff x="4912490" y="2246380"/>
            <a:chExt cx="1009456" cy="1009456"/>
          </a:xfrm>
        </p:grpSpPr>
        <p:sp>
          <p:nvSpPr>
            <p:cNvPr id="26" name="Rektangel: avrundede hjørner 25">
              <a:extLst>
                <a:ext uri="{FF2B5EF4-FFF2-40B4-BE49-F238E27FC236}">
                  <a16:creationId xmlns:a16="http://schemas.microsoft.com/office/drawing/2014/main" id="{37C72C93-80E6-4B8F-9318-670482F9EAA3}"/>
                </a:ext>
              </a:extLst>
            </p:cNvPr>
            <p:cNvSpPr/>
            <p:nvPr/>
          </p:nvSpPr>
          <p:spPr>
            <a:xfrm>
              <a:off x="4912490" y="2246380"/>
              <a:ext cx="1009456" cy="10094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ktangel: avrundede hjørner 11">
              <a:extLst>
                <a:ext uri="{FF2B5EF4-FFF2-40B4-BE49-F238E27FC236}">
                  <a16:creationId xmlns:a16="http://schemas.microsoft.com/office/drawing/2014/main" id="{F40D9A51-BC39-4348-B7E5-0F79BAF0DC0A}"/>
                </a:ext>
              </a:extLst>
            </p:cNvPr>
            <p:cNvSpPr txBox="1"/>
            <p:nvPr/>
          </p:nvSpPr>
          <p:spPr>
            <a:xfrm>
              <a:off x="4942056" y="2275946"/>
              <a:ext cx="950324" cy="950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Operatør utarbeider oljevernplan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8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Beredskapsbestilling</a:t>
              </a:r>
            </a:p>
            <a:p>
              <a:pPr marL="57150" lvl="1" indent="-57150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nb-NO" sz="8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Beramme operativ status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8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NOFO kvitterer for mottak av oljevernplan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8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FD7C1B8C-C878-4893-8BFB-ADC41EBCB664}"/>
              </a:ext>
            </a:extLst>
          </p:cNvPr>
          <p:cNvSpPr/>
          <p:nvPr/>
        </p:nvSpPr>
        <p:spPr>
          <a:xfrm>
            <a:off x="8697807" y="3342681"/>
            <a:ext cx="1009456" cy="1009456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BED95CC3-EDB1-4330-B0BD-4BE8ADF5DA89}"/>
              </a:ext>
            </a:extLst>
          </p:cNvPr>
          <p:cNvGrpSpPr/>
          <p:nvPr/>
        </p:nvGrpSpPr>
        <p:grpSpPr>
          <a:xfrm>
            <a:off x="8886771" y="3948355"/>
            <a:ext cx="1281456" cy="1281456"/>
            <a:chOff x="6477499" y="2246380"/>
            <a:chExt cx="1009456" cy="1009456"/>
          </a:xfrm>
        </p:grpSpPr>
        <p:sp>
          <p:nvSpPr>
            <p:cNvPr id="24" name="Rektangel: avrundede hjørner 23">
              <a:extLst>
                <a:ext uri="{FF2B5EF4-FFF2-40B4-BE49-F238E27FC236}">
                  <a16:creationId xmlns:a16="http://schemas.microsoft.com/office/drawing/2014/main" id="{0BEC5EF6-A309-4BF6-BFE0-C749C6BAB2D3}"/>
                </a:ext>
              </a:extLst>
            </p:cNvPr>
            <p:cNvSpPr/>
            <p:nvPr/>
          </p:nvSpPr>
          <p:spPr>
            <a:xfrm>
              <a:off x="6477499" y="2246380"/>
              <a:ext cx="1009456" cy="10094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ktangel: avrundede hjørner 14">
              <a:extLst>
                <a:ext uri="{FF2B5EF4-FFF2-40B4-BE49-F238E27FC236}">
                  <a16:creationId xmlns:a16="http://schemas.microsoft.com/office/drawing/2014/main" id="{0AEFF1C5-61AA-42EE-94F3-B86331665DDE}"/>
                </a:ext>
              </a:extLst>
            </p:cNvPr>
            <p:cNvSpPr txBox="1"/>
            <p:nvPr/>
          </p:nvSpPr>
          <p:spPr>
            <a:xfrm>
              <a:off x="6507065" y="2275946"/>
              <a:ext cx="950324" cy="950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5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Verifikasjon  av oljevernplan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Operativ status oljevernplan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NOFO utarbeider rapport</a:t>
              </a:r>
            </a:p>
          </p:txBody>
        </p:sp>
      </p:grpSp>
      <p:sp>
        <p:nvSpPr>
          <p:cNvPr id="32" name="Rektangel: avrundede hjørner 31">
            <a:extLst>
              <a:ext uri="{FF2B5EF4-FFF2-40B4-BE49-F238E27FC236}">
                <a16:creationId xmlns:a16="http://schemas.microsoft.com/office/drawing/2014/main" id="{9C8B6E78-148C-4208-B646-2AF061E0F8CC}"/>
              </a:ext>
            </a:extLst>
          </p:cNvPr>
          <p:cNvSpPr/>
          <p:nvPr/>
        </p:nvSpPr>
        <p:spPr>
          <a:xfrm>
            <a:off x="3865649" y="3368909"/>
            <a:ext cx="1009456" cy="1009456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990ACE-CE87-40B7-97E8-4587DA93A667}"/>
              </a:ext>
            </a:extLst>
          </p:cNvPr>
          <p:cNvGrpSpPr/>
          <p:nvPr/>
        </p:nvGrpSpPr>
        <p:grpSpPr>
          <a:xfrm>
            <a:off x="3978723" y="3974582"/>
            <a:ext cx="1352283" cy="1227619"/>
            <a:chOff x="1679960" y="2246380"/>
            <a:chExt cx="1111966" cy="1009456"/>
          </a:xfrm>
        </p:grpSpPr>
        <p:sp>
          <p:nvSpPr>
            <p:cNvPr id="34" name="Rektangel: avrundede hjørner 33">
              <a:extLst>
                <a:ext uri="{FF2B5EF4-FFF2-40B4-BE49-F238E27FC236}">
                  <a16:creationId xmlns:a16="http://schemas.microsoft.com/office/drawing/2014/main" id="{559642C1-B272-48A5-9C8D-7A02193E1BB9}"/>
                </a:ext>
              </a:extLst>
            </p:cNvPr>
            <p:cNvSpPr/>
            <p:nvPr/>
          </p:nvSpPr>
          <p:spPr>
            <a:xfrm>
              <a:off x="1679960" y="2246380"/>
              <a:ext cx="1111966" cy="10094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ktangel: avrundede hjørner 5">
              <a:extLst>
                <a:ext uri="{FF2B5EF4-FFF2-40B4-BE49-F238E27FC236}">
                  <a16:creationId xmlns:a16="http://schemas.microsoft.com/office/drawing/2014/main" id="{A22B1BED-F1F9-4AD8-9E03-E5DCAC981C09}"/>
                </a:ext>
              </a:extLst>
            </p:cNvPr>
            <p:cNvSpPr txBox="1"/>
            <p:nvPr/>
          </p:nvSpPr>
          <p:spPr>
            <a:xfrm>
              <a:off x="1709526" y="2275946"/>
              <a:ext cx="1052834" cy="950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Operatør utarbeider miljørisiko- og beredskapsanalyse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Ressursbehov og responstider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9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Særskilte behov og alternative løsninger</a:t>
              </a:r>
            </a:p>
          </p:txBody>
        </p:sp>
      </p:grp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3B4FFEF9-1C46-4279-9755-BFFB8D7C7CBF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966764" y="3023937"/>
            <a:ext cx="0" cy="357719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874507BF-DB2B-4AC0-9889-D2533B847609}"/>
              </a:ext>
            </a:extLst>
          </p:cNvPr>
          <p:cNvCxnSpPr>
            <a:cxnSpLocks/>
          </p:cNvCxnSpPr>
          <p:nvPr/>
        </p:nvCxnSpPr>
        <p:spPr>
          <a:xfrm>
            <a:off x="4370377" y="3075939"/>
            <a:ext cx="0" cy="289963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Rett pilkobling 40">
            <a:extLst>
              <a:ext uri="{FF2B5EF4-FFF2-40B4-BE49-F238E27FC236}">
                <a16:creationId xmlns:a16="http://schemas.microsoft.com/office/drawing/2014/main" id="{368083C9-170D-4B5F-B8A0-46D56D718827}"/>
              </a:ext>
            </a:extLst>
          </p:cNvPr>
          <p:cNvCxnSpPr>
            <a:cxnSpLocks/>
          </p:cNvCxnSpPr>
          <p:nvPr/>
        </p:nvCxnSpPr>
        <p:spPr>
          <a:xfrm>
            <a:off x="5870755" y="3046243"/>
            <a:ext cx="0" cy="319659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Rett pilkobling 41">
            <a:extLst>
              <a:ext uri="{FF2B5EF4-FFF2-40B4-BE49-F238E27FC236}">
                <a16:creationId xmlns:a16="http://schemas.microsoft.com/office/drawing/2014/main" id="{5CE50F71-B259-4873-8600-A0DEBED6FB6D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554806" y="3046243"/>
            <a:ext cx="1052" cy="276914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Rett pilkobling 42">
            <a:extLst>
              <a:ext uri="{FF2B5EF4-FFF2-40B4-BE49-F238E27FC236}">
                <a16:creationId xmlns:a16="http://schemas.microsoft.com/office/drawing/2014/main" id="{202E1E01-1380-4901-A016-ADF7D7F09FBB}"/>
              </a:ext>
            </a:extLst>
          </p:cNvPr>
          <p:cNvCxnSpPr>
            <a:cxnSpLocks/>
          </p:cNvCxnSpPr>
          <p:nvPr/>
        </p:nvCxnSpPr>
        <p:spPr>
          <a:xfrm flipH="1">
            <a:off x="9199123" y="3024050"/>
            <a:ext cx="3412" cy="323194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ED8EE763-C632-47E5-B512-BA4D36C27A5A}"/>
              </a:ext>
            </a:extLst>
          </p:cNvPr>
          <p:cNvCxnSpPr>
            <a:cxnSpLocks/>
          </p:cNvCxnSpPr>
          <p:nvPr/>
        </p:nvCxnSpPr>
        <p:spPr>
          <a:xfrm flipV="1">
            <a:off x="6135449" y="3041793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792C33E0-21BF-4F23-AD78-96ED4FD7A11D}"/>
              </a:ext>
            </a:extLst>
          </p:cNvPr>
          <p:cNvCxnSpPr>
            <a:cxnSpLocks/>
          </p:cNvCxnSpPr>
          <p:nvPr/>
        </p:nvCxnSpPr>
        <p:spPr>
          <a:xfrm flipV="1">
            <a:off x="3128414" y="5192279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Rett pilkobling 56">
            <a:extLst>
              <a:ext uri="{FF2B5EF4-FFF2-40B4-BE49-F238E27FC236}">
                <a16:creationId xmlns:a16="http://schemas.microsoft.com/office/drawing/2014/main" id="{20E0DD87-1843-4960-9D1F-EDE63C9140C2}"/>
              </a:ext>
            </a:extLst>
          </p:cNvPr>
          <p:cNvCxnSpPr>
            <a:cxnSpLocks/>
          </p:cNvCxnSpPr>
          <p:nvPr/>
        </p:nvCxnSpPr>
        <p:spPr>
          <a:xfrm flipV="1">
            <a:off x="4654864" y="5206357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AFA52147-D4CC-42B2-B4E1-941187FF95AD}"/>
              </a:ext>
            </a:extLst>
          </p:cNvPr>
          <p:cNvCxnSpPr>
            <a:cxnSpLocks/>
          </p:cNvCxnSpPr>
          <p:nvPr/>
        </p:nvCxnSpPr>
        <p:spPr>
          <a:xfrm flipV="1">
            <a:off x="6302555" y="5188287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Rett pilkobling 58">
            <a:extLst>
              <a:ext uri="{FF2B5EF4-FFF2-40B4-BE49-F238E27FC236}">
                <a16:creationId xmlns:a16="http://schemas.microsoft.com/office/drawing/2014/main" id="{CF38870B-D511-4EF1-869F-9F315725FDB4}"/>
              </a:ext>
            </a:extLst>
          </p:cNvPr>
          <p:cNvCxnSpPr>
            <a:cxnSpLocks/>
          </p:cNvCxnSpPr>
          <p:nvPr/>
        </p:nvCxnSpPr>
        <p:spPr>
          <a:xfrm flipV="1">
            <a:off x="7915027" y="5206357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Rett pilkobling 59">
            <a:extLst>
              <a:ext uri="{FF2B5EF4-FFF2-40B4-BE49-F238E27FC236}">
                <a16:creationId xmlns:a16="http://schemas.microsoft.com/office/drawing/2014/main" id="{8BCFF8BA-ED6F-46CF-A32B-9F0F1F617F5D}"/>
              </a:ext>
            </a:extLst>
          </p:cNvPr>
          <p:cNvCxnSpPr>
            <a:cxnSpLocks/>
          </p:cNvCxnSpPr>
          <p:nvPr/>
        </p:nvCxnSpPr>
        <p:spPr>
          <a:xfrm flipV="1">
            <a:off x="9527499" y="5200024"/>
            <a:ext cx="0" cy="31459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449971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19C760-7576-4463-81D7-C4867125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4" y="622168"/>
            <a:ext cx="10972800" cy="555665"/>
          </a:xfrm>
        </p:spPr>
        <p:txBody>
          <a:bodyPr/>
          <a:lstStyle/>
          <a:p>
            <a:r>
              <a:rPr lang="nb-NO" dirty="0"/>
              <a:t>Beredskapsbygging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F980A43-3280-4851-80EE-68F129B73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505752"/>
              </p:ext>
            </p:extLst>
          </p:nvPr>
        </p:nvGraphicFramePr>
        <p:xfrm>
          <a:off x="2110588" y="1392507"/>
          <a:ext cx="3014863" cy="431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9CBB5115-225E-486F-B440-423185639FA0}"/>
              </a:ext>
            </a:extLst>
          </p:cNvPr>
          <p:cNvSpPr/>
          <p:nvPr/>
        </p:nvSpPr>
        <p:spPr>
          <a:xfrm>
            <a:off x="6320589" y="1517375"/>
            <a:ext cx="3320716" cy="615551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Operatørselskap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1600" dirty="0"/>
              <a:t> Lisenseier </a:t>
            </a:r>
            <a:endParaRPr kumimoji="0" lang="nb-NO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6FA0564-527C-4326-B706-5B338CD47E05}"/>
              </a:ext>
            </a:extLst>
          </p:cNvPr>
          <p:cNvSpPr/>
          <p:nvPr/>
        </p:nvSpPr>
        <p:spPr>
          <a:xfrm>
            <a:off x="6320589" y="4932947"/>
            <a:ext cx="3320716" cy="615551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NOFO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1600" dirty="0"/>
              <a:t>Beredskapsbygging</a:t>
            </a:r>
            <a:endParaRPr kumimoji="0" lang="nb-NO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EC68017-44E5-4924-BCD9-0EA1C2941630}"/>
              </a:ext>
            </a:extLst>
          </p:cNvPr>
          <p:cNvSpPr txBox="1"/>
          <p:nvPr/>
        </p:nvSpPr>
        <p:spPr>
          <a:xfrm>
            <a:off x="6525126" y="2536139"/>
            <a:ext cx="2911642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Presentere prospektet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Avdekke mulige beredskapsmessige utfordringer </a:t>
            </a:r>
          </a:p>
        </p:txBody>
      </p:sp>
      <p:sp>
        <p:nvSpPr>
          <p:cNvPr id="12" name="Pil: opp og ned 11">
            <a:extLst>
              <a:ext uri="{FF2B5EF4-FFF2-40B4-BE49-F238E27FC236}">
                <a16:creationId xmlns:a16="http://schemas.microsoft.com/office/drawing/2014/main" id="{C4B061D1-432E-42D9-B045-C6C7331FE000}"/>
              </a:ext>
            </a:extLst>
          </p:cNvPr>
          <p:cNvSpPr/>
          <p:nvPr/>
        </p:nvSpPr>
        <p:spPr>
          <a:xfrm>
            <a:off x="7731631" y="3056021"/>
            <a:ext cx="197566" cy="495780"/>
          </a:xfrm>
          <a:prstGeom prst="upDownArrow">
            <a:avLst/>
          </a:prstGeom>
          <a:solidFill>
            <a:schemeClr val="accent2"/>
          </a:solidFill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373207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AABF0A-435B-49A9-9FFE-93B1FF13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4" y="557999"/>
            <a:ext cx="10972800" cy="555665"/>
          </a:xfrm>
        </p:spPr>
        <p:txBody>
          <a:bodyPr/>
          <a:lstStyle/>
          <a:p>
            <a:r>
              <a:rPr lang="nb-NO" dirty="0"/>
              <a:t>Eksempel : Informasjon om aktivitet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2923E56-3E1B-4D85-9C1A-96A45842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68" b="6270"/>
          <a:stretch>
            <a:fillRect/>
          </a:stretch>
        </p:blipFill>
        <p:spPr bwMode="auto">
          <a:xfrm>
            <a:off x="553614" y="1477796"/>
            <a:ext cx="3545144" cy="513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8103003-A5CF-43E5-9124-5B16C666AF81}"/>
              </a:ext>
            </a:extLst>
          </p:cNvPr>
          <p:cNvSpPr txBox="1"/>
          <p:nvPr/>
        </p:nvSpPr>
        <p:spPr>
          <a:xfrm>
            <a:off x="5277853" y="1338654"/>
            <a:ext cx="5767137" cy="5909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Ønskede nøkkeldata til prospektmøte så langt disse er tilgjengelige</a:t>
            </a:r>
            <a:r>
              <a:rPr lang="nb-NO" dirty="0"/>
              <a:t>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b-NO" b="1" dirty="0"/>
              <a:t>Forventet borestart </a:t>
            </a:r>
            <a:endParaRPr lang="nb-NO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b-NO" dirty="0"/>
              <a:t>	Okt – </a:t>
            </a:r>
            <a:r>
              <a:rPr lang="nb-NO" dirty="0" err="1"/>
              <a:t>des</a:t>
            </a:r>
            <a:r>
              <a:rPr lang="nb-NO" dirty="0"/>
              <a:t> 20XX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nb-NO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Posisjon</a:t>
            </a:r>
            <a:endParaRPr lang="nb-NO" dirty="0"/>
          </a:p>
          <a:p>
            <a:r>
              <a:rPr lang="nb-NO" dirty="0"/>
              <a:t>	66</a:t>
            </a:r>
            <a:r>
              <a:rPr lang="nb-NO" baseline="30000" dirty="0"/>
              <a:t>0 </a:t>
            </a:r>
            <a:r>
              <a:rPr lang="nb-NO" dirty="0"/>
              <a:t>14,15’ N – 010</a:t>
            </a:r>
            <a:r>
              <a:rPr lang="nb-NO" baseline="30000" dirty="0"/>
              <a:t>0 </a:t>
            </a:r>
            <a:r>
              <a:rPr lang="nb-NO" dirty="0"/>
              <a:t>02,78’ 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Havdyp</a:t>
            </a:r>
          </a:p>
          <a:p>
            <a:pPr lvl="2" indent="0"/>
            <a:r>
              <a:rPr lang="nb-NO" b="1" dirty="0"/>
              <a:t>	</a:t>
            </a:r>
            <a:r>
              <a:rPr lang="nb-NO" dirty="0"/>
              <a:t> 245 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Avstand til land</a:t>
            </a:r>
          </a:p>
          <a:p>
            <a:r>
              <a:rPr lang="nb-NO" b="1" dirty="0"/>
              <a:t>	</a:t>
            </a:r>
            <a:r>
              <a:rPr lang="nb-NO" dirty="0"/>
              <a:t>38nm (70 km)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Forventet oljetype </a:t>
            </a:r>
          </a:p>
          <a:p>
            <a:pPr lvl="2" indent="0"/>
            <a:r>
              <a:rPr lang="nb-NO" b="1" dirty="0"/>
              <a:t>	</a:t>
            </a:r>
            <a:r>
              <a:rPr lang="nb-NO" dirty="0"/>
              <a:t>Norne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Dimensjonerende rate</a:t>
            </a:r>
          </a:p>
          <a:p>
            <a:pPr lvl="4" indent="0"/>
            <a:r>
              <a:rPr lang="nb-NO" b="1" dirty="0"/>
              <a:t>	</a:t>
            </a:r>
            <a:r>
              <a:rPr lang="nb-NO" dirty="0"/>
              <a:t>4000 - 5000 m</a:t>
            </a:r>
            <a:r>
              <a:rPr lang="nb-NO" baseline="30000" dirty="0"/>
              <a:t>3</a:t>
            </a:r>
            <a:r>
              <a:rPr lang="nb-NO" dirty="0"/>
              <a:t>/d overflate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Kortest drivtid (95pct)</a:t>
            </a:r>
          </a:p>
          <a:p>
            <a:r>
              <a:rPr lang="nb-NO" b="1" dirty="0"/>
              <a:t>	</a:t>
            </a:r>
            <a:r>
              <a:rPr lang="nb-NO" dirty="0"/>
              <a:t>14 døgn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Særskilt forventet beredskapsbehov</a:t>
            </a:r>
          </a:p>
          <a:p>
            <a:pPr lvl="2" indent="0"/>
            <a:r>
              <a:rPr lang="nb-NO" b="1" dirty="0"/>
              <a:t>	</a:t>
            </a:r>
            <a:r>
              <a:rPr lang="nb-NO" dirty="0"/>
              <a:t>1.NOFO system innen 2 timer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14E447E-47B7-48B2-A2EA-B17A011F29C6}"/>
              </a:ext>
            </a:extLst>
          </p:cNvPr>
          <p:cNvSpPr/>
          <p:nvPr/>
        </p:nvSpPr>
        <p:spPr>
          <a:xfrm rot="20195229">
            <a:off x="5164585" y="3664069"/>
            <a:ext cx="7207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40065487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06036-54C0-4AD1-BDBD-EB4913974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4" y="557999"/>
            <a:ext cx="10972800" cy="555665"/>
          </a:xfrm>
        </p:spPr>
        <p:txBody>
          <a:bodyPr/>
          <a:lstStyle/>
          <a:p>
            <a:r>
              <a:rPr lang="nb-NO" dirty="0"/>
              <a:t>Beredskapsbygging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E25C89-C292-4AD0-A240-9AF674EA8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920425"/>
              </p:ext>
            </p:extLst>
          </p:nvPr>
        </p:nvGraphicFramePr>
        <p:xfrm>
          <a:off x="2728573" y="1925761"/>
          <a:ext cx="28803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3B4CEDB1-CBEE-4159-8BE6-34FFDE557177}"/>
              </a:ext>
            </a:extLst>
          </p:cNvPr>
          <p:cNvSpPr/>
          <p:nvPr/>
        </p:nvSpPr>
        <p:spPr>
          <a:xfrm>
            <a:off x="6320589" y="1517375"/>
            <a:ext cx="3320716" cy="615551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Operatørselskap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1600" dirty="0"/>
              <a:t> HMS/miljøavdeling </a:t>
            </a:r>
            <a:endParaRPr kumimoji="0" lang="nb-NO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C82C9DE-28B4-4453-94DC-107B42E40599}"/>
              </a:ext>
            </a:extLst>
          </p:cNvPr>
          <p:cNvSpPr/>
          <p:nvPr/>
        </p:nvSpPr>
        <p:spPr>
          <a:xfrm>
            <a:off x="6320589" y="4932947"/>
            <a:ext cx="3320716" cy="615551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NOFO</a:t>
            </a:r>
          </a:p>
          <a:p>
            <a:pPr algn="ctr"/>
            <a:r>
              <a:rPr lang="nb-NO" sz="1600" dirty="0"/>
              <a:t>Beredskapsbygging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AA750DA-38DE-4402-99DB-100FCCA3E0AF}"/>
              </a:ext>
            </a:extLst>
          </p:cNvPr>
          <p:cNvSpPr txBox="1"/>
          <p:nvPr/>
        </p:nvSpPr>
        <p:spPr>
          <a:xfrm>
            <a:off x="6525126" y="2536139"/>
            <a:ext cx="2911642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Avklare sannsynlige beredskapsbehov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Synliggjøre mulige beredskapsløsninger </a:t>
            </a:r>
          </a:p>
        </p:txBody>
      </p:sp>
      <p:sp>
        <p:nvSpPr>
          <p:cNvPr id="8" name="Pil: opp og ned 7">
            <a:extLst>
              <a:ext uri="{FF2B5EF4-FFF2-40B4-BE49-F238E27FC236}">
                <a16:creationId xmlns:a16="http://schemas.microsoft.com/office/drawing/2014/main" id="{CFD97358-5915-4917-87DF-ACAFF3951C39}"/>
              </a:ext>
            </a:extLst>
          </p:cNvPr>
          <p:cNvSpPr/>
          <p:nvPr/>
        </p:nvSpPr>
        <p:spPr>
          <a:xfrm>
            <a:off x="7783381" y="3285046"/>
            <a:ext cx="197566" cy="495780"/>
          </a:xfrm>
          <a:prstGeom prst="upDownArrow">
            <a:avLst/>
          </a:prstGeom>
          <a:solidFill>
            <a:schemeClr val="accent2"/>
          </a:solidFill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11807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157D1-4947-43FC-BB66-D2D20AAB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4" y="557999"/>
            <a:ext cx="10972800" cy="555665"/>
          </a:xfrm>
        </p:spPr>
        <p:txBody>
          <a:bodyPr/>
          <a:lstStyle/>
          <a:p>
            <a:r>
              <a:rPr lang="nb-NO" dirty="0"/>
              <a:t>Beredskapsbygging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BE15ED4E-37B1-4C1C-B358-9F86C2381AB5}"/>
              </a:ext>
            </a:extLst>
          </p:cNvPr>
          <p:cNvSpPr/>
          <p:nvPr/>
        </p:nvSpPr>
        <p:spPr>
          <a:xfrm>
            <a:off x="2491966" y="1638480"/>
            <a:ext cx="2477075" cy="2477075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DABE394B-B733-48B0-9607-1517ED479147}"/>
              </a:ext>
            </a:extLst>
          </p:cNvPr>
          <p:cNvGrpSpPr/>
          <p:nvPr/>
        </p:nvGrpSpPr>
        <p:grpSpPr>
          <a:xfrm>
            <a:off x="2895210" y="3124725"/>
            <a:ext cx="2477075" cy="2477075"/>
            <a:chOff x="403244" y="1844844"/>
            <a:chExt cx="2477075" cy="2477075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A0FDDDF9-08F9-41A3-A748-B8DDBBA759BF}"/>
                </a:ext>
              </a:extLst>
            </p:cNvPr>
            <p:cNvSpPr/>
            <p:nvPr/>
          </p:nvSpPr>
          <p:spPr>
            <a:xfrm>
              <a:off x="403244" y="1844844"/>
              <a:ext cx="2477075" cy="24770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ktangel: avrundede hjørner 5">
              <a:extLst>
                <a:ext uri="{FF2B5EF4-FFF2-40B4-BE49-F238E27FC236}">
                  <a16:creationId xmlns:a16="http://schemas.microsoft.com/office/drawing/2014/main" id="{FD6ACA81-8937-4891-BD55-7B66EE36878E}"/>
                </a:ext>
              </a:extLst>
            </p:cNvPr>
            <p:cNvSpPr txBox="1"/>
            <p:nvPr/>
          </p:nvSpPr>
          <p:spPr>
            <a:xfrm>
              <a:off x="475795" y="1917395"/>
              <a:ext cx="2331973" cy="2331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0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Operatør sender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Søknad om utslippstillatelse til Miljødirektoratet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0E5CA394-6F26-4415-A75B-E94EE35CBF20}"/>
              </a:ext>
            </a:extLst>
          </p:cNvPr>
          <p:cNvSpPr/>
          <p:nvPr/>
        </p:nvSpPr>
        <p:spPr>
          <a:xfrm>
            <a:off x="6729662" y="1573523"/>
            <a:ext cx="3320716" cy="615551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Operatørselskap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1600" dirty="0"/>
              <a:t> HMS/miljøavdeling </a:t>
            </a:r>
            <a:endParaRPr kumimoji="0" lang="nb-NO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81F8DBD-ABA3-4887-A292-5ADD93FD6BAB}"/>
              </a:ext>
            </a:extLst>
          </p:cNvPr>
          <p:cNvSpPr/>
          <p:nvPr/>
        </p:nvSpPr>
        <p:spPr>
          <a:xfrm>
            <a:off x="6729662" y="4989095"/>
            <a:ext cx="3320716" cy="615551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NOFO</a:t>
            </a:r>
          </a:p>
          <a:p>
            <a:pPr algn="ctr"/>
            <a:r>
              <a:rPr lang="nb-NO" sz="1600" dirty="0"/>
              <a:t>Beredskapsbygging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2F5B7C6-23E3-4EA3-824A-CD2D2599ACAD}"/>
              </a:ext>
            </a:extLst>
          </p:cNvPr>
          <p:cNvSpPr txBox="1"/>
          <p:nvPr/>
        </p:nvSpPr>
        <p:spPr>
          <a:xfrm>
            <a:off x="6934199" y="2780459"/>
            <a:ext cx="291164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Utkast til søknad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Rådgiving </a:t>
            </a:r>
          </a:p>
        </p:txBody>
      </p:sp>
      <p:sp>
        <p:nvSpPr>
          <p:cNvPr id="11" name="Pil: opp og ned 10">
            <a:extLst>
              <a:ext uri="{FF2B5EF4-FFF2-40B4-BE49-F238E27FC236}">
                <a16:creationId xmlns:a16="http://schemas.microsoft.com/office/drawing/2014/main" id="{E7BB09BB-910E-44D4-8065-2EDD7B5345E0}"/>
              </a:ext>
            </a:extLst>
          </p:cNvPr>
          <p:cNvSpPr/>
          <p:nvPr/>
        </p:nvSpPr>
        <p:spPr>
          <a:xfrm>
            <a:off x="7887654" y="3257583"/>
            <a:ext cx="197566" cy="495780"/>
          </a:xfrm>
          <a:prstGeom prst="upDownArrow">
            <a:avLst/>
          </a:prstGeom>
          <a:solidFill>
            <a:schemeClr val="bg1"/>
          </a:solidFill>
          <a:ln w="12700" cap="flat">
            <a:solidFill>
              <a:schemeClr val="accent2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410375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97F958-C8FE-44DB-B19F-0CF355B2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4" y="557999"/>
            <a:ext cx="10972800" cy="555665"/>
          </a:xfrm>
        </p:spPr>
        <p:txBody>
          <a:bodyPr/>
          <a:lstStyle/>
          <a:p>
            <a:r>
              <a:rPr lang="nb-NO" dirty="0"/>
              <a:t>Beredskapsbygging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29598DA-7AD0-4211-BB45-2934BE6AB55E}"/>
              </a:ext>
            </a:extLst>
          </p:cNvPr>
          <p:cNvSpPr/>
          <p:nvPr/>
        </p:nvSpPr>
        <p:spPr>
          <a:xfrm>
            <a:off x="6320589" y="1517375"/>
            <a:ext cx="3320716" cy="615551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Operatørselskap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1600" dirty="0"/>
              <a:t> HMS/miljøavdeling </a:t>
            </a:r>
            <a:endParaRPr kumimoji="0" lang="nb-NO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9B18E86-2A88-4566-A6A2-195781338A2F}"/>
              </a:ext>
            </a:extLst>
          </p:cNvPr>
          <p:cNvSpPr/>
          <p:nvPr/>
        </p:nvSpPr>
        <p:spPr>
          <a:xfrm>
            <a:off x="6320589" y="4932947"/>
            <a:ext cx="3320716" cy="615551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NOFO</a:t>
            </a:r>
          </a:p>
          <a:p>
            <a:pPr algn="ctr"/>
            <a:r>
              <a:rPr lang="nb-NO" sz="1600" dirty="0"/>
              <a:t>Beredskapsbygging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308B1FE-D045-4BFA-9D04-395FED1F1674}"/>
              </a:ext>
            </a:extLst>
          </p:cNvPr>
          <p:cNvSpPr txBox="1"/>
          <p:nvPr/>
        </p:nvSpPr>
        <p:spPr>
          <a:xfrm>
            <a:off x="6525126" y="2536139"/>
            <a:ext cx="2911642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Formell bestilling: </a:t>
            </a:r>
            <a:br>
              <a:rPr kumimoji="0" lang="nb-NO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</a:br>
            <a:r>
              <a:rPr kumimoji="0" lang="nb-NO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Etablere oljevernberedskap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16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16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16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Kvittering på mottak av plan, og etablert oljevernberedskap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7B03F344-B751-4C9E-A385-987552FD2330}"/>
              </a:ext>
            </a:extLst>
          </p:cNvPr>
          <p:cNvSpPr/>
          <p:nvPr/>
        </p:nvSpPr>
        <p:spPr>
          <a:xfrm>
            <a:off x="2145251" y="1585178"/>
            <a:ext cx="2477075" cy="2477075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B805F5EB-F2C9-478F-B197-3E27BBB40E18}"/>
              </a:ext>
            </a:extLst>
          </p:cNvPr>
          <p:cNvGrpSpPr/>
          <p:nvPr/>
        </p:nvGrpSpPr>
        <p:grpSpPr>
          <a:xfrm>
            <a:off x="2548495" y="3071423"/>
            <a:ext cx="2713316" cy="2477075"/>
            <a:chOff x="403244" y="1700828"/>
            <a:chExt cx="2477075" cy="2477075"/>
          </a:xfrm>
        </p:grpSpPr>
        <p:sp>
          <p:nvSpPr>
            <p:cNvPr id="9" name="Rektangel: avrundede hjørner 8">
              <a:extLst>
                <a:ext uri="{FF2B5EF4-FFF2-40B4-BE49-F238E27FC236}">
                  <a16:creationId xmlns:a16="http://schemas.microsoft.com/office/drawing/2014/main" id="{38E03219-DF77-4BD4-8338-7476DA0631E0}"/>
                </a:ext>
              </a:extLst>
            </p:cNvPr>
            <p:cNvSpPr/>
            <p:nvPr/>
          </p:nvSpPr>
          <p:spPr>
            <a:xfrm>
              <a:off x="403244" y="1700828"/>
              <a:ext cx="2477075" cy="24770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ktangel: avrundede hjørner 5">
              <a:extLst>
                <a:ext uri="{FF2B5EF4-FFF2-40B4-BE49-F238E27FC236}">
                  <a16:creationId xmlns:a16="http://schemas.microsoft.com/office/drawing/2014/main" id="{B1B9CD9D-E1C8-4967-A57D-3D282F1F996C}"/>
                </a:ext>
              </a:extLst>
            </p:cNvPr>
            <p:cNvSpPr txBox="1"/>
            <p:nvPr/>
          </p:nvSpPr>
          <p:spPr>
            <a:xfrm>
              <a:off x="475795" y="1773379"/>
              <a:ext cx="2331973" cy="2331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3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Operatør utarbeider oljevernplan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18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Beredskapsbestilling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nb-NO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Beramme operativ status</a:t>
              </a:r>
              <a:endParaRPr lang="nb-NO" sz="18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18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Kvittering for mottak</a:t>
              </a:r>
            </a:p>
          </p:txBody>
        </p:sp>
      </p:grpSp>
      <p:sp>
        <p:nvSpPr>
          <p:cNvPr id="11" name="Pil: opp og ned 10">
            <a:extLst>
              <a:ext uri="{FF2B5EF4-FFF2-40B4-BE49-F238E27FC236}">
                <a16:creationId xmlns:a16="http://schemas.microsoft.com/office/drawing/2014/main" id="{4D354A6D-A631-498D-B5D6-586C472E5F70}"/>
              </a:ext>
            </a:extLst>
          </p:cNvPr>
          <p:cNvSpPr/>
          <p:nvPr/>
        </p:nvSpPr>
        <p:spPr>
          <a:xfrm>
            <a:off x="7684598" y="3417905"/>
            <a:ext cx="197566" cy="495780"/>
          </a:xfrm>
          <a:prstGeom prst="upDownArrow">
            <a:avLst/>
          </a:prstGeom>
          <a:solidFill>
            <a:schemeClr val="accent2"/>
          </a:solidFill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321994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EBD23F-5C37-41D5-87CC-69E75F2B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4" y="557999"/>
            <a:ext cx="10972800" cy="555665"/>
          </a:xfrm>
        </p:spPr>
        <p:txBody>
          <a:bodyPr/>
          <a:lstStyle/>
          <a:p>
            <a:r>
              <a:rPr lang="nb-NO" dirty="0"/>
              <a:t>Beredskapsbygging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B6217766-4AA8-4E69-ABA3-94754604D0B6}"/>
              </a:ext>
            </a:extLst>
          </p:cNvPr>
          <p:cNvSpPr/>
          <p:nvPr/>
        </p:nvSpPr>
        <p:spPr>
          <a:xfrm>
            <a:off x="1475465" y="1623803"/>
            <a:ext cx="2477075" cy="2477075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D195D305-D585-4DBC-9B49-92E81E84095C}"/>
              </a:ext>
            </a:extLst>
          </p:cNvPr>
          <p:cNvGrpSpPr/>
          <p:nvPr/>
        </p:nvGrpSpPr>
        <p:grpSpPr>
          <a:xfrm>
            <a:off x="1878709" y="3110048"/>
            <a:ext cx="2477075" cy="2937826"/>
            <a:chOff x="403244" y="1700828"/>
            <a:chExt cx="2477075" cy="2477075"/>
          </a:xfrm>
        </p:grpSpPr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8746EC37-3F15-4A02-8221-0447DF80D93C}"/>
                </a:ext>
              </a:extLst>
            </p:cNvPr>
            <p:cNvSpPr/>
            <p:nvPr/>
          </p:nvSpPr>
          <p:spPr>
            <a:xfrm>
              <a:off x="403244" y="1700828"/>
              <a:ext cx="2477075" cy="24770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E42901CD-29C8-4853-B533-2652FAA852B6}"/>
                </a:ext>
              </a:extLst>
            </p:cNvPr>
            <p:cNvSpPr txBox="1"/>
            <p:nvPr/>
          </p:nvSpPr>
          <p:spPr>
            <a:xfrm>
              <a:off x="475795" y="1773379"/>
              <a:ext cx="2331973" cy="2331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300" kern="1200" dirty="0">
                  <a:solidFill>
                    <a:srgbClr val="FFFF00"/>
                  </a:solidFill>
                </a:rPr>
                <a:t>Operatør utarbeider oljevernplan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kern="1200" dirty="0"/>
                <a:t>Beramme operativ status</a:t>
              </a:r>
              <a:endParaRPr lang="nb-NO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1800" kern="1200" dirty="0"/>
                <a:t>NOFO kvitterer for mottak av oljevernplan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4C5A9307-C996-4B56-804F-AFA0F7B60D49}"/>
              </a:ext>
            </a:extLst>
          </p:cNvPr>
          <p:cNvSpPr/>
          <p:nvPr/>
        </p:nvSpPr>
        <p:spPr>
          <a:xfrm>
            <a:off x="9582945" y="1439138"/>
            <a:ext cx="1459832" cy="3693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10296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OFO">
  <a:themeElements>
    <a:clrScheme name="NOFO">
      <a:dk1>
        <a:srgbClr val="2B2B2B"/>
      </a:dk1>
      <a:lt1>
        <a:sysClr val="window" lastClr="FFFFFF"/>
      </a:lt1>
      <a:dk2>
        <a:srgbClr val="000000"/>
      </a:dk2>
      <a:lt2>
        <a:srgbClr val="FFFFFF"/>
      </a:lt2>
      <a:accent1>
        <a:srgbClr val="00468B"/>
      </a:accent1>
      <a:accent2>
        <a:srgbClr val="00CBEB"/>
      </a:accent2>
      <a:accent3>
        <a:srgbClr val="347B53"/>
      </a:accent3>
      <a:accent4>
        <a:srgbClr val="50CD8F"/>
      </a:accent4>
      <a:accent5>
        <a:srgbClr val="EB8101"/>
      </a:accent5>
      <a:accent6>
        <a:srgbClr val="EF373E"/>
      </a:accent6>
      <a:hlink>
        <a:srgbClr val="0563C1"/>
      </a:hlink>
      <a:folHlink>
        <a:srgbClr val="954F72"/>
      </a:folHlink>
    </a:clrScheme>
    <a:fontScheme name="NOF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OF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20DF29C6-CA03-4BFF-B45E-64ABAE0CAD06}" vid="{E05E6A77-8825-413E-9E64-77D6F9E366EF}"/>
    </a:ext>
  </a:extLst>
</a:theme>
</file>

<file path=ppt/theme/theme2.xml><?xml version="1.0" encoding="utf-8"?>
<a:theme xmlns:a="http://schemas.openxmlformats.org/drawingml/2006/main" name="NOFO">
  <a:themeElements>
    <a:clrScheme name="NOF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68B"/>
      </a:accent1>
      <a:accent2>
        <a:srgbClr val="00CBEB"/>
      </a:accent2>
      <a:accent3>
        <a:srgbClr val="EB8101"/>
      </a:accent3>
      <a:accent4>
        <a:srgbClr val="50CD8F"/>
      </a:accent4>
      <a:accent5>
        <a:srgbClr val="347B53"/>
      </a:accent5>
      <a:accent6>
        <a:srgbClr val="70AD47"/>
      </a:accent6>
      <a:hlink>
        <a:srgbClr val="0000FF"/>
      </a:hlink>
      <a:folHlink>
        <a:srgbClr val="FF00FF"/>
      </a:folHlink>
    </a:clrScheme>
    <a:fontScheme name="NOF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OF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NOFO-ressursmal_v1.5</Template>
  <TotalTime>661</TotalTime>
  <Words>531</Words>
  <Application>Microsoft Office PowerPoint</Application>
  <PresentationFormat>Widescreen</PresentationFormat>
  <Paragraphs>161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Open Sans</vt:lpstr>
      <vt:lpstr>Open Sans Semibold</vt:lpstr>
      <vt:lpstr>NOFO</vt:lpstr>
      <vt:lpstr>Beredskapsbygging - Grensesnitt  Operatør - NOFO</vt:lpstr>
      <vt:lpstr>Beredskapsbygging </vt:lpstr>
      <vt:lpstr>Beredskapsbygging </vt:lpstr>
      <vt:lpstr>Beredskapsbygging </vt:lpstr>
      <vt:lpstr>Eksempel : Informasjon om aktivitet </vt:lpstr>
      <vt:lpstr>Beredskapsbygging </vt:lpstr>
      <vt:lpstr>Beredskapsbygging</vt:lpstr>
      <vt:lpstr>Beredskapsbygging</vt:lpstr>
      <vt:lpstr>Beredskapsbygging</vt:lpstr>
      <vt:lpstr>Beredskapsbygging</vt:lpstr>
      <vt:lpstr>Beredskapsbygging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Veronica Halvorsen</dc:creator>
  <cp:lastModifiedBy>Ivar Schanche Kristoffersen</cp:lastModifiedBy>
  <cp:revision>44</cp:revision>
  <cp:lastPrinted>2017-06-20T10:57:33Z</cp:lastPrinted>
  <dcterms:created xsi:type="dcterms:W3CDTF">2016-06-20T11:19:58Z</dcterms:created>
  <dcterms:modified xsi:type="dcterms:W3CDTF">2022-03-09T08:24:17Z</dcterms:modified>
</cp:coreProperties>
</file>